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31">
          <p15:clr>
            <a:srgbClr val="A4A3A4"/>
          </p15:clr>
        </p15:guide>
        <p15:guide id="2" pos="2562">
          <p15:clr>
            <a:srgbClr val="A4A3A4"/>
          </p15:clr>
        </p15:guide>
        <p15:guide id="3" orient="horz" pos="180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49" roundtripDataSignature="AMtx7miqUgZoC6IKJ0pkPrLjoM3NSTK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1"/>
        <p:guide pos="2562"/>
        <p:guide pos="1800" orient="horz"/>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 name="Shape 19"/>
        <p:cNvGrpSpPr/>
        <p:nvPr/>
      </p:nvGrpSpPr>
      <p:grpSpPr>
        <a:xfrm>
          <a:off x="0" y="0"/>
          <a:ext cx="0" cy="0"/>
          <a:chOff x="0" y="0"/>
          <a:chExt cx="0" cy="0"/>
        </a:xfrm>
      </p:grpSpPr>
      <p:sp>
        <p:nvSpPr>
          <p:cNvPr id="20" name="Google Shape;20;p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 name="Google Shape;2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2" name="Google Shape;22;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90" name="Google Shape;190;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56" name="Google Shape;256;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83" name="Google Shape;283;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91" name="Google Shape;291;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20" name="Google Shape;320;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59" name="Google Shape;359;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67" name="Google Shape;367;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91" name="Google Shape;391;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30" name="Google Shape;430;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1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69" name="Google Shape;469;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 name="Google Shape;48;p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s-MX" sz="1200">
                <a:latin typeface="Calibri"/>
                <a:ea typeface="Calibri"/>
                <a:cs typeface="Calibri"/>
                <a:sym typeface="Calibri"/>
              </a:rPr>
              <a:t>El ciclo de vida del producto es una serie de fases que representan la evolución de un producto, desde la introducción hasta su crecimiento, madurez y retiro.</a:t>
            </a:r>
            <a:endParaRPr/>
          </a:p>
          <a:p>
            <a:pPr indent="0" lvl="0" marL="0" rtl="0" algn="l">
              <a:spcBef>
                <a:spcPts val="0"/>
              </a:spcBef>
              <a:spcAft>
                <a:spcPts val="0"/>
              </a:spcAft>
              <a:buNone/>
            </a:pPr>
            <a:r>
              <a:t/>
            </a:r>
            <a:endParaRPr>
              <a:latin typeface="Arial"/>
              <a:ea typeface="Arial"/>
              <a:cs typeface="Arial"/>
              <a:sym typeface="Arial"/>
            </a:endParaRPr>
          </a:p>
        </p:txBody>
      </p:sp>
      <p:sp>
        <p:nvSpPr>
          <p:cNvPr id="477" name="Google Shape;477;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s-MX"/>
              <a:t>La gestión del producto puede iniciar programas o proyectos en cualquier punto del ciclo de vida del producto para crear o mejorar componentes, funciones o capacidades específicas.</a:t>
            </a:r>
            <a:endParaRPr/>
          </a:p>
          <a:p>
            <a:pPr indent="0" lvl="0" marL="0" marR="0" rtl="0" algn="l">
              <a:lnSpc>
                <a:spcPct val="100000"/>
              </a:lnSpc>
              <a:spcBef>
                <a:spcPts val="0"/>
              </a:spcBef>
              <a:spcAft>
                <a:spcPts val="0"/>
              </a:spcAft>
              <a:buClr>
                <a:schemeClr val="dk1"/>
              </a:buClr>
              <a:buSzPts val="1200"/>
              <a:buFont typeface="Calibri"/>
              <a:buNone/>
            </a:pPr>
            <a:r>
              <a:rPr lang="es-MX"/>
              <a:t>El producto inicial puede comenzar como un entregable de un programa o proyecto. A lo largo de su ciclo de vida, un nuevo programa o proyecto puede agregar o mejorar componentes, atributos o capacidades específicas que crean valor adicional para los clientes y la organización patrocinadora. En algunos casos, un programa puede abarcar el ciclo de vida completo de un producto o servicio para administrar los beneficios y crear valor para la organización en forma más directa.</a:t>
            </a:r>
            <a:endParaRPr>
              <a:latin typeface="Arial"/>
              <a:ea typeface="Arial"/>
              <a:cs typeface="Arial"/>
              <a:sym typeface="Arial"/>
            </a:endParaRPr>
          </a:p>
        </p:txBody>
      </p:sp>
      <p:sp>
        <p:nvSpPr>
          <p:cNvPr id="485" name="Google Shape;485;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516" name="Google Shape;516;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2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24" name="Google Shape;524;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2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32" name="Google Shape;532;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2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40" name="Google Shape;540;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2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48" name="Google Shape;548;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2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56" name="Google Shape;556;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2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89" name="Google Shape;589;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2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6" name="Google Shape;596;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97" name="Google Shape;597;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 name="Google Shape;58;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9" name="Google Shape;59;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3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615" name="Google Shape;615;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3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638" name="Google Shape;638;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3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652" name="Google Shape;652;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3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660" name="Google Shape;660;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3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68" name="Google Shape;668;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3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5" name="Google Shape;675;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676" name="Google Shape;676;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3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3" name="Google Shape;683;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684" name="Google Shape;684;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3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7" name="Google Shape;717;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718" name="Google Shape;718;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3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726" name="Google Shape;726;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 name="Google Shape;733;p3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 name="Google Shape;70;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1" name="Google Shape;71;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4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 name="Google Shape;742;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43" name="Google Shape;743;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6" name="Google Shape;756;p4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4" name="Google Shape;764;p4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6" name="Google Shape;776;p4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 name="Google Shape;78;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79" name="Google Shape;79;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37" name="Google Shape;137;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50" name="Google Shape;150;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63" name="Google Shape;163;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71" name="Google Shape;171;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spTree>
  </p:cSld>
  <p:clrMapOvr>
    <a:masterClrMapping/>
  </p:clrMapOvr>
  <p:extLst>
    <p:ext uri="{DCECCB84-F9BA-43D5-87BE-67443E8EF086}">
      <p15:sldGuideLst>
        <p15:guide id="1" orient="horz" pos="180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p:cSld name="Título y objetos">
    <p:spTree>
      <p:nvGrpSpPr>
        <p:cNvPr id="14" name="Shape 14"/>
        <p:cNvGrpSpPr/>
        <p:nvPr/>
      </p:nvGrpSpPr>
      <p:grpSpPr>
        <a:xfrm>
          <a:off x="0" y="0"/>
          <a:ext cx="0" cy="0"/>
          <a:chOff x="0" y="0"/>
          <a:chExt cx="0" cy="0"/>
        </a:xfrm>
      </p:grpSpPr>
      <p:sp>
        <p:nvSpPr>
          <p:cNvPr id="15" name="Google Shape;15;p46"/>
          <p:cNvSpPr/>
          <p:nvPr/>
        </p:nvSpPr>
        <p:spPr>
          <a:xfrm>
            <a:off x="7230071" y="5371562"/>
            <a:ext cx="1518364"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MX" sz="600">
                <a:solidFill>
                  <a:srgbClr val="7F7F7F"/>
                </a:solidFill>
                <a:latin typeface="Arial"/>
                <a:ea typeface="Arial"/>
                <a:cs typeface="Arial"/>
                <a:sym typeface="Arial"/>
              </a:rPr>
              <a:t>© ISIL. Todos los derechos reservados</a:t>
            </a:r>
            <a:endParaRPr/>
          </a:p>
        </p:txBody>
      </p:sp>
      <p:pic>
        <p:nvPicPr>
          <p:cNvPr id="16" name="Google Shape;16;p46"/>
          <p:cNvPicPr preferRelativeResize="0"/>
          <p:nvPr/>
        </p:nvPicPr>
        <p:blipFill rotWithShape="1">
          <a:blip r:embed="rId2">
            <a:alphaModFix amt="20000"/>
          </a:blip>
          <a:srcRect b="0" l="0" r="0" t="0"/>
          <a:stretch/>
        </p:blipFill>
        <p:spPr>
          <a:xfrm>
            <a:off x="506316" y="5349407"/>
            <a:ext cx="369984" cy="206823"/>
          </a:xfrm>
          <a:prstGeom prst="rect">
            <a:avLst/>
          </a:prstGeom>
          <a:noFill/>
          <a:ln>
            <a:noFill/>
          </a:ln>
        </p:spPr>
      </p:pic>
      <p:sp>
        <p:nvSpPr>
          <p:cNvPr id="17" name="Google Shape;17;p46"/>
          <p:cNvSpPr txBox="1"/>
          <p:nvPr/>
        </p:nvSpPr>
        <p:spPr>
          <a:xfrm>
            <a:off x="876300" y="5343295"/>
            <a:ext cx="1744388"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800">
                <a:solidFill>
                  <a:srgbClr val="7F7F7F"/>
                </a:solidFill>
                <a:latin typeface="Calibri"/>
                <a:ea typeface="Calibri"/>
                <a:cs typeface="Calibri"/>
                <a:sym typeface="Calibri"/>
              </a:rPr>
              <a:t>GESTIÓN DE PROYECTOS</a:t>
            </a:r>
            <a:r>
              <a:rPr lang="es-MX" sz="800">
                <a:solidFill>
                  <a:srgbClr val="7F7F7F"/>
                </a:solidFill>
                <a:latin typeface="Calibri"/>
                <a:ea typeface="Calibri"/>
                <a:cs typeface="Calibri"/>
                <a:sym typeface="Calibri"/>
              </a:rPr>
              <a:t> </a:t>
            </a:r>
            <a:r>
              <a:rPr lang="es-MX" sz="800">
                <a:solidFill>
                  <a:srgbClr val="7F7F7F"/>
                </a:solidFill>
                <a:latin typeface="Calibri"/>
                <a:ea typeface="Calibri"/>
                <a:cs typeface="Calibri"/>
                <a:sym typeface="Calibri"/>
              </a:rPr>
              <a:t>•  TEMA 02</a:t>
            </a:r>
            <a:endParaRPr sz="800">
              <a:solidFill>
                <a:srgbClr val="7F7F7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8" name="Shape 18"/>
        <p:cNvGrpSpPr/>
        <p:nvPr/>
      </p:nvGrpSpPr>
      <p:grpSpPr>
        <a:xfrm>
          <a:off x="0" y="0"/>
          <a:ext cx="0" cy="0"/>
          <a:chOff x="0" y="0"/>
          <a:chExt cx="0" cy="0"/>
        </a:xfrm>
      </p:grpSpPr>
    </p:spTree>
  </p:cSld>
  <p:clrMapOvr>
    <a:masterClrMapping/>
  </p:clrMapOvr>
  <p:extLst>
    <p:ext uri="{DCECCB84-F9BA-43D5-87BE-67443E8EF086}">
      <p15:sldGuideLst>
        <p15:guide id="1" orient="horz" pos="1800">
          <p15:clr>
            <a:srgbClr val="FBAE40"/>
          </p15:clr>
        </p15:guide>
        <p15:guide id="2" pos="2880">
          <p15:clr>
            <a:srgbClr val="FBAE40"/>
          </p15:clr>
        </p15:guide>
        <p15:guide id="3" pos="5465">
          <p15:clr>
            <a:srgbClr val="FBAE40"/>
          </p15:clr>
        </p15:guide>
        <p15:guide id="4" pos="317">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4"/>
          <p:cNvSpPr/>
          <p:nvPr/>
        </p:nvSpPr>
        <p:spPr>
          <a:xfrm>
            <a:off x="7230071" y="5371562"/>
            <a:ext cx="1518364"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MX" sz="600" u="none" cap="none" strike="noStrike">
                <a:solidFill>
                  <a:srgbClr val="7F7F7F"/>
                </a:solidFill>
                <a:latin typeface="Arial"/>
                <a:ea typeface="Arial"/>
                <a:cs typeface="Arial"/>
                <a:sym typeface="Arial"/>
              </a:rPr>
              <a:t>© ISIL. Todos los derechos reservados</a:t>
            </a:r>
            <a:endParaRPr/>
          </a:p>
        </p:txBody>
      </p:sp>
      <p:sp>
        <p:nvSpPr>
          <p:cNvPr id="11" name="Google Shape;11;p44"/>
          <p:cNvSpPr txBox="1"/>
          <p:nvPr/>
        </p:nvSpPr>
        <p:spPr>
          <a:xfrm>
            <a:off x="876300" y="5343295"/>
            <a:ext cx="1689886"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MX" sz="800" u="none" cap="none" strike="noStrike">
                <a:solidFill>
                  <a:srgbClr val="7F7F7F"/>
                </a:solidFill>
                <a:latin typeface="Calibri"/>
                <a:ea typeface="Calibri"/>
                <a:cs typeface="Calibri"/>
                <a:sym typeface="Calibri"/>
              </a:rPr>
              <a:t>GESTIÓN DE PROYECTOS •  TEMA 02</a:t>
            </a:r>
            <a:endParaRPr sz="800">
              <a:solidFill>
                <a:srgbClr val="7F7F7F"/>
              </a:solidFill>
              <a:latin typeface="Calibri"/>
              <a:ea typeface="Calibri"/>
              <a:cs typeface="Calibri"/>
              <a:sym typeface="Calibri"/>
            </a:endParaRPr>
          </a:p>
        </p:txBody>
      </p:sp>
      <p:pic>
        <p:nvPicPr>
          <p:cNvPr id="12" name="Google Shape;12;p44"/>
          <p:cNvPicPr preferRelativeResize="0"/>
          <p:nvPr/>
        </p:nvPicPr>
        <p:blipFill rotWithShape="1">
          <a:blip r:embed="rId1">
            <a:alphaModFix amt="20000"/>
          </a:blip>
          <a:srcRect b="0" l="0" r="0" t="0"/>
          <a:stretch/>
        </p:blipFill>
        <p:spPr>
          <a:xfrm>
            <a:off x="506316" y="5349407"/>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pos="2767">
          <p15:clr>
            <a:srgbClr val="F26B43"/>
          </p15:clr>
        </p15:guide>
        <p15:guide id="3" pos="5465">
          <p15:clr>
            <a:srgbClr val="F26B43"/>
          </p15:clr>
        </p15:guide>
        <p15:guide id="4" pos="2980">
          <p15:clr>
            <a:srgbClr val="F26B43"/>
          </p15:clr>
        </p15:guide>
        <p15:guide id="5" pos="317">
          <p15:clr>
            <a:srgbClr val="F26B43"/>
          </p15:clr>
        </p15:guide>
        <p15:guide id="6" orient="horz" pos="575">
          <p15:clr>
            <a:srgbClr val="F26B43"/>
          </p15:clr>
        </p15:guide>
        <p15:guide id="7" orient="horz" pos="303">
          <p15:clr>
            <a:srgbClr val="F26B43"/>
          </p15:clr>
        </p15:guide>
        <p15:guide id="8" orient="horz" pos="3297">
          <p15:clr>
            <a:srgbClr val="F26B43"/>
          </p15:clr>
        </p15:guide>
      </p15:sldGuideLst>
    </p:ext>
  </p:extLst>
</p:sldMaster>
</file>

<file path=ppt/slides/_rels/slide1.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8.png"/><Relationship Id="rId13" Type="http://schemas.openxmlformats.org/officeDocument/2006/relationships/image" Target="../media/image6.png"/><Relationship Id="rId12"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6.png"/><Relationship Id="rId9"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14.png"/><Relationship Id="rId7" Type="http://schemas.openxmlformats.org/officeDocument/2006/relationships/image" Target="../media/image5.png"/><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15.png"/><Relationship Id="rId5" Type="http://schemas.openxmlformats.org/officeDocument/2006/relationships/image" Target="../media/image22.png"/><Relationship Id="rId6" Type="http://schemas.openxmlformats.org/officeDocument/2006/relationships/image" Target="../media/image21.png"/><Relationship Id="rId7"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9.jp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3.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5.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3.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6.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 name="Shape 23"/>
        <p:cNvGrpSpPr/>
        <p:nvPr/>
      </p:nvGrpSpPr>
      <p:grpSpPr>
        <a:xfrm>
          <a:off x="0" y="0"/>
          <a:ext cx="0" cy="0"/>
          <a:chOff x="0" y="0"/>
          <a:chExt cx="0" cy="0"/>
        </a:xfrm>
      </p:grpSpPr>
      <p:sp>
        <p:nvSpPr>
          <p:cNvPr id="24" name="Google Shape;24;p1"/>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 name="Google Shape;25;p1"/>
          <p:cNvSpPr/>
          <p:nvPr/>
        </p:nvSpPr>
        <p:spPr>
          <a:xfrm>
            <a:off x="3743325" y="-16622"/>
            <a:ext cx="5400675" cy="5731622"/>
          </a:xfrm>
          <a:prstGeom prst="rect">
            <a:avLst/>
          </a:prstGeom>
          <a:solidFill>
            <a:srgbClr val="2770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6" name="Google Shape;26;p1"/>
          <p:cNvPicPr preferRelativeResize="0"/>
          <p:nvPr/>
        </p:nvPicPr>
        <p:blipFill rotWithShape="1">
          <a:blip r:embed="rId3">
            <a:alphaModFix/>
          </a:blip>
          <a:srcRect b="13575" l="0" r="0" t="23021"/>
          <a:stretch/>
        </p:blipFill>
        <p:spPr>
          <a:xfrm>
            <a:off x="4906532" y="1363020"/>
            <a:ext cx="3119475" cy="3878822"/>
          </a:xfrm>
          <a:prstGeom prst="rect">
            <a:avLst/>
          </a:prstGeom>
          <a:noFill/>
          <a:ln>
            <a:noFill/>
          </a:ln>
        </p:spPr>
      </p:pic>
      <p:sp>
        <p:nvSpPr>
          <p:cNvPr id="27" name="Google Shape;27;p1"/>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900">
                <a:solidFill>
                  <a:srgbClr val="6C6D6C"/>
                </a:solidFill>
                <a:latin typeface="Calibri"/>
                <a:ea typeface="Calibri"/>
                <a:cs typeface="Calibri"/>
                <a:sym typeface="Calibri"/>
              </a:rPr>
              <a:t>GESTIÓN DE PROYECTOS</a:t>
            </a:r>
            <a:endParaRPr/>
          </a:p>
        </p:txBody>
      </p:sp>
      <p:pic>
        <p:nvPicPr>
          <p:cNvPr id="28" name="Google Shape;28;p1"/>
          <p:cNvPicPr preferRelativeResize="0"/>
          <p:nvPr/>
        </p:nvPicPr>
        <p:blipFill rotWithShape="1">
          <a:blip r:embed="rId4">
            <a:alphaModFix amt="35000"/>
          </a:blip>
          <a:srcRect b="0" l="0" r="0" t="0"/>
          <a:stretch/>
        </p:blipFill>
        <p:spPr>
          <a:xfrm flipH="1">
            <a:off x="7671560" y="719809"/>
            <a:ext cx="330754" cy="210584"/>
          </a:xfrm>
          <a:prstGeom prst="rect">
            <a:avLst/>
          </a:prstGeom>
          <a:noFill/>
          <a:ln>
            <a:noFill/>
          </a:ln>
        </p:spPr>
      </p:pic>
      <p:pic>
        <p:nvPicPr>
          <p:cNvPr id="29" name="Google Shape;29;p1"/>
          <p:cNvPicPr preferRelativeResize="0"/>
          <p:nvPr/>
        </p:nvPicPr>
        <p:blipFill rotWithShape="1">
          <a:blip r:embed="rId5">
            <a:alphaModFix amt="35000"/>
          </a:blip>
          <a:srcRect b="0" l="0" r="0" t="0"/>
          <a:stretch/>
        </p:blipFill>
        <p:spPr>
          <a:xfrm>
            <a:off x="4602367" y="3922903"/>
            <a:ext cx="317533" cy="196092"/>
          </a:xfrm>
          <a:prstGeom prst="rect">
            <a:avLst/>
          </a:prstGeom>
          <a:noFill/>
          <a:ln>
            <a:noFill/>
          </a:ln>
        </p:spPr>
      </p:pic>
      <p:pic>
        <p:nvPicPr>
          <p:cNvPr id="30" name="Google Shape;30;p1"/>
          <p:cNvPicPr preferRelativeResize="0"/>
          <p:nvPr/>
        </p:nvPicPr>
        <p:blipFill rotWithShape="1">
          <a:blip r:embed="rId6">
            <a:alphaModFix amt="35000"/>
          </a:blip>
          <a:srcRect b="0" l="0" r="0" t="0"/>
          <a:stretch/>
        </p:blipFill>
        <p:spPr>
          <a:xfrm>
            <a:off x="4942267" y="2261866"/>
            <a:ext cx="114521" cy="114521"/>
          </a:xfrm>
          <a:prstGeom prst="rect">
            <a:avLst/>
          </a:prstGeom>
          <a:noFill/>
          <a:ln>
            <a:noFill/>
          </a:ln>
        </p:spPr>
      </p:pic>
      <p:pic>
        <p:nvPicPr>
          <p:cNvPr id="31" name="Google Shape;31;p1"/>
          <p:cNvPicPr preferRelativeResize="0"/>
          <p:nvPr/>
        </p:nvPicPr>
        <p:blipFill rotWithShape="1">
          <a:blip r:embed="rId4">
            <a:alphaModFix amt="35000"/>
          </a:blip>
          <a:srcRect b="0" l="0" r="0" t="0"/>
          <a:stretch/>
        </p:blipFill>
        <p:spPr>
          <a:xfrm flipH="1">
            <a:off x="4184978" y="1944047"/>
            <a:ext cx="272736" cy="173645"/>
          </a:xfrm>
          <a:prstGeom prst="rect">
            <a:avLst/>
          </a:prstGeom>
          <a:noFill/>
          <a:ln>
            <a:noFill/>
          </a:ln>
        </p:spPr>
      </p:pic>
      <p:sp>
        <p:nvSpPr>
          <p:cNvPr id="32" name="Google Shape;32;p1"/>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2000">
                <a:solidFill>
                  <a:srgbClr val="2770D5"/>
                </a:solidFill>
                <a:latin typeface="Calibri"/>
                <a:ea typeface="Calibri"/>
                <a:cs typeface="Calibri"/>
                <a:sym typeface="Calibri"/>
              </a:rPr>
              <a:t>TEMA 02</a:t>
            </a:r>
            <a:endParaRPr/>
          </a:p>
        </p:txBody>
      </p:sp>
      <p:pic>
        <p:nvPicPr>
          <p:cNvPr id="33" name="Google Shape;33;p1"/>
          <p:cNvPicPr preferRelativeResize="0"/>
          <p:nvPr/>
        </p:nvPicPr>
        <p:blipFill rotWithShape="1">
          <a:blip r:embed="rId6">
            <a:alphaModFix amt="35000"/>
          </a:blip>
          <a:srcRect b="0" l="0" r="0" t="0"/>
          <a:stretch/>
        </p:blipFill>
        <p:spPr>
          <a:xfrm>
            <a:off x="7836937" y="3692222"/>
            <a:ext cx="76092" cy="76092"/>
          </a:xfrm>
          <a:prstGeom prst="rect">
            <a:avLst/>
          </a:prstGeom>
          <a:noFill/>
          <a:ln>
            <a:noFill/>
          </a:ln>
        </p:spPr>
      </p:pic>
      <p:pic>
        <p:nvPicPr>
          <p:cNvPr id="34" name="Google Shape;34;p1"/>
          <p:cNvPicPr preferRelativeResize="0"/>
          <p:nvPr/>
        </p:nvPicPr>
        <p:blipFill rotWithShape="1">
          <a:blip r:embed="rId4">
            <a:alphaModFix amt="35000"/>
          </a:blip>
          <a:srcRect b="0" l="0" r="0" t="0"/>
          <a:stretch/>
        </p:blipFill>
        <p:spPr>
          <a:xfrm flipH="1">
            <a:off x="8114327" y="3987789"/>
            <a:ext cx="286860" cy="182638"/>
          </a:xfrm>
          <a:prstGeom prst="rect">
            <a:avLst/>
          </a:prstGeom>
          <a:noFill/>
          <a:ln>
            <a:noFill/>
          </a:ln>
        </p:spPr>
      </p:pic>
      <p:pic>
        <p:nvPicPr>
          <p:cNvPr id="35" name="Google Shape;35;p1"/>
          <p:cNvPicPr preferRelativeResize="0"/>
          <p:nvPr/>
        </p:nvPicPr>
        <p:blipFill rotWithShape="1">
          <a:blip r:embed="rId7">
            <a:alphaModFix amt="35000"/>
          </a:blip>
          <a:srcRect b="0" l="0" r="0" t="0"/>
          <a:stretch/>
        </p:blipFill>
        <p:spPr>
          <a:xfrm>
            <a:off x="5616899" y="1065406"/>
            <a:ext cx="248554" cy="174528"/>
          </a:xfrm>
          <a:prstGeom prst="rect">
            <a:avLst/>
          </a:prstGeom>
          <a:noFill/>
          <a:ln>
            <a:noFill/>
          </a:ln>
        </p:spPr>
      </p:pic>
      <p:pic>
        <p:nvPicPr>
          <p:cNvPr id="36" name="Google Shape;36;p1"/>
          <p:cNvPicPr preferRelativeResize="0"/>
          <p:nvPr/>
        </p:nvPicPr>
        <p:blipFill rotWithShape="1">
          <a:blip r:embed="rId6">
            <a:alphaModFix amt="35000"/>
          </a:blip>
          <a:srcRect b="0" l="0" r="0" t="0"/>
          <a:stretch/>
        </p:blipFill>
        <p:spPr>
          <a:xfrm>
            <a:off x="8296306" y="2298119"/>
            <a:ext cx="114521" cy="114521"/>
          </a:xfrm>
          <a:prstGeom prst="rect">
            <a:avLst/>
          </a:prstGeom>
          <a:noFill/>
          <a:ln>
            <a:noFill/>
          </a:ln>
        </p:spPr>
      </p:pic>
      <p:pic>
        <p:nvPicPr>
          <p:cNvPr id="37" name="Google Shape;37;p1"/>
          <p:cNvPicPr preferRelativeResize="0"/>
          <p:nvPr/>
        </p:nvPicPr>
        <p:blipFill rotWithShape="1">
          <a:blip r:embed="rId6">
            <a:alphaModFix amt="35000"/>
          </a:blip>
          <a:srcRect b="0" l="0" r="0" t="0"/>
          <a:stretch/>
        </p:blipFill>
        <p:spPr>
          <a:xfrm>
            <a:off x="7310896" y="1309940"/>
            <a:ext cx="76092" cy="76092"/>
          </a:xfrm>
          <a:prstGeom prst="rect">
            <a:avLst/>
          </a:prstGeom>
          <a:noFill/>
          <a:ln>
            <a:noFill/>
          </a:ln>
        </p:spPr>
      </p:pic>
      <p:pic>
        <p:nvPicPr>
          <p:cNvPr id="38" name="Google Shape;38;p1"/>
          <p:cNvPicPr preferRelativeResize="0"/>
          <p:nvPr/>
        </p:nvPicPr>
        <p:blipFill rotWithShape="1">
          <a:blip r:embed="rId8">
            <a:alphaModFix amt="40000"/>
          </a:blip>
          <a:srcRect b="0" l="0" r="0" t="0"/>
          <a:stretch/>
        </p:blipFill>
        <p:spPr>
          <a:xfrm>
            <a:off x="4378423" y="2749601"/>
            <a:ext cx="563842" cy="563842"/>
          </a:xfrm>
          <a:prstGeom prst="rect">
            <a:avLst/>
          </a:prstGeom>
          <a:noFill/>
          <a:ln>
            <a:noFill/>
          </a:ln>
        </p:spPr>
      </p:pic>
      <p:pic>
        <p:nvPicPr>
          <p:cNvPr id="39" name="Google Shape;39;p1"/>
          <p:cNvPicPr preferRelativeResize="0"/>
          <p:nvPr/>
        </p:nvPicPr>
        <p:blipFill rotWithShape="1">
          <a:blip r:embed="rId9">
            <a:alphaModFix amt="39000"/>
          </a:blip>
          <a:srcRect b="0" l="0" r="0" t="0"/>
          <a:stretch/>
        </p:blipFill>
        <p:spPr>
          <a:xfrm>
            <a:off x="7791007" y="1314368"/>
            <a:ext cx="646640" cy="646640"/>
          </a:xfrm>
          <a:prstGeom prst="rect">
            <a:avLst/>
          </a:prstGeom>
          <a:noFill/>
          <a:ln>
            <a:noFill/>
          </a:ln>
        </p:spPr>
      </p:pic>
      <p:pic>
        <p:nvPicPr>
          <p:cNvPr id="40" name="Google Shape;40;p1"/>
          <p:cNvPicPr preferRelativeResize="0"/>
          <p:nvPr/>
        </p:nvPicPr>
        <p:blipFill rotWithShape="1">
          <a:blip r:embed="rId10">
            <a:alphaModFix amt="40000"/>
          </a:blip>
          <a:srcRect b="0" l="0" r="0" t="0"/>
          <a:stretch/>
        </p:blipFill>
        <p:spPr>
          <a:xfrm>
            <a:off x="4572000" y="1258457"/>
            <a:ext cx="643876" cy="643876"/>
          </a:xfrm>
          <a:prstGeom prst="rect">
            <a:avLst/>
          </a:prstGeom>
          <a:noFill/>
          <a:ln>
            <a:noFill/>
          </a:ln>
        </p:spPr>
      </p:pic>
      <p:pic>
        <p:nvPicPr>
          <p:cNvPr id="41" name="Google Shape;41;p1"/>
          <p:cNvPicPr preferRelativeResize="0"/>
          <p:nvPr/>
        </p:nvPicPr>
        <p:blipFill rotWithShape="1">
          <a:blip r:embed="rId11">
            <a:alphaModFix amt="40000"/>
          </a:blip>
          <a:srcRect b="0" l="0" r="0" t="0"/>
          <a:stretch/>
        </p:blipFill>
        <p:spPr>
          <a:xfrm>
            <a:off x="6304593" y="567170"/>
            <a:ext cx="691289" cy="691289"/>
          </a:xfrm>
          <a:prstGeom prst="rect">
            <a:avLst/>
          </a:prstGeom>
          <a:noFill/>
          <a:ln>
            <a:noFill/>
          </a:ln>
        </p:spPr>
      </p:pic>
      <p:pic>
        <p:nvPicPr>
          <p:cNvPr id="42" name="Google Shape;42;p1"/>
          <p:cNvPicPr preferRelativeResize="0"/>
          <p:nvPr/>
        </p:nvPicPr>
        <p:blipFill rotWithShape="1">
          <a:blip r:embed="rId12">
            <a:alphaModFix amt="40000"/>
          </a:blip>
          <a:srcRect b="0" l="0" r="0" t="0"/>
          <a:stretch/>
        </p:blipFill>
        <p:spPr>
          <a:xfrm>
            <a:off x="7836939" y="2769176"/>
            <a:ext cx="593087" cy="593087"/>
          </a:xfrm>
          <a:prstGeom prst="rect">
            <a:avLst/>
          </a:prstGeom>
          <a:noFill/>
          <a:ln>
            <a:noFill/>
          </a:ln>
        </p:spPr>
      </p:pic>
      <p:sp>
        <p:nvSpPr>
          <p:cNvPr id="43" name="Google Shape;43;p1"/>
          <p:cNvSpPr/>
          <p:nvPr/>
        </p:nvSpPr>
        <p:spPr>
          <a:xfrm>
            <a:off x="491440" y="3123033"/>
            <a:ext cx="2820458" cy="2010807"/>
          </a:xfrm>
          <a:prstGeom prst="rect">
            <a:avLst/>
          </a:prstGeom>
          <a:noFill/>
          <a:ln>
            <a:noFill/>
          </a:ln>
        </p:spPr>
        <p:txBody>
          <a:bodyPr anchorCtr="0" anchor="t" bIns="0" lIns="0" spcFirstLastPara="1" rIns="0" wrap="square" tIns="0">
            <a:spAutoFit/>
          </a:bodyPr>
          <a:lstStyle/>
          <a:p>
            <a:pPr indent="-177800" lvl="0" marL="177800" marR="0" rtl="0" algn="l">
              <a:lnSpc>
                <a:spcPct val="120000"/>
              </a:lnSpc>
              <a:spcBef>
                <a:spcPts val="0"/>
              </a:spcBef>
              <a:spcAft>
                <a:spcPts val="0"/>
              </a:spcAft>
              <a:buClr>
                <a:srgbClr val="2670D5"/>
              </a:buClr>
              <a:buSzPts val="1100"/>
              <a:buFont typeface="Arial"/>
              <a:buChar char="•"/>
            </a:pPr>
            <a:r>
              <a:rPr lang="es-MX" sz="1100">
                <a:solidFill>
                  <a:schemeClr val="dk1"/>
                </a:solidFill>
                <a:latin typeface="Arial"/>
                <a:ea typeface="Arial"/>
                <a:cs typeface="Arial"/>
                <a:sym typeface="Arial"/>
              </a:rPr>
              <a:t>Principios para la gestión de proyectos</a:t>
            </a:r>
            <a:endParaRPr/>
          </a:p>
          <a:p>
            <a:pPr indent="-177800" lvl="0" marL="177800" marR="0" rtl="0" algn="l">
              <a:lnSpc>
                <a:spcPct val="120000"/>
              </a:lnSpc>
              <a:spcBef>
                <a:spcPts val="0"/>
              </a:spcBef>
              <a:spcAft>
                <a:spcPts val="0"/>
              </a:spcAft>
              <a:buClr>
                <a:srgbClr val="2670D5"/>
              </a:buClr>
              <a:buSzPts val="1100"/>
              <a:buFont typeface="Arial"/>
              <a:buChar char="•"/>
            </a:pPr>
            <a:r>
              <a:rPr lang="es-MX" sz="1100">
                <a:solidFill>
                  <a:schemeClr val="dk1"/>
                </a:solidFill>
                <a:latin typeface="Arial"/>
                <a:ea typeface="Arial"/>
                <a:cs typeface="Arial"/>
                <a:sym typeface="Arial"/>
              </a:rPr>
              <a:t>Proyectos, Programas y Portafolio</a:t>
            </a:r>
            <a:endParaRPr/>
          </a:p>
          <a:p>
            <a:pPr indent="-177800" lvl="0" marL="177800" marR="0" rtl="0" algn="l">
              <a:lnSpc>
                <a:spcPct val="120000"/>
              </a:lnSpc>
              <a:spcBef>
                <a:spcPts val="0"/>
              </a:spcBef>
              <a:spcAft>
                <a:spcPts val="0"/>
              </a:spcAft>
              <a:buClr>
                <a:srgbClr val="2670D5"/>
              </a:buClr>
              <a:buSzPts val="1100"/>
              <a:buFont typeface="Arial"/>
              <a:buChar char="•"/>
            </a:pPr>
            <a:r>
              <a:rPr lang="es-MX" sz="1100">
                <a:solidFill>
                  <a:schemeClr val="dk1"/>
                </a:solidFill>
                <a:latin typeface="Arial"/>
                <a:ea typeface="Arial"/>
                <a:cs typeface="Arial"/>
                <a:sym typeface="Arial"/>
              </a:rPr>
              <a:t>Organización Cliente y Organización Ejecutante</a:t>
            </a:r>
            <a:endParaRPr/>
          </a:p>
          <a:p>
            <a:pPr indent="-177800" lvl="0" marL="177800" marR="0" rtl="0" algn="l">
              <a:lnSpc>
                <a:spcPct val="120000"/>
              </a:lnSpc>
              <a:spcBef>
                <a:spcPts val="0"/>
              </a:spcBef>
              <a:spcAft>
                <a:spcPts val="0"/>
              </a:spcAft>
              <a:buClr>
                <a:srgbClr val="2670D5"/>
              </a:buClr>
              <a:buSzPts val="1100"/>
              <a:buFont typeface="Arial"/>
              <a:buChar char="•"/>
            </a:pPr>
            <a:r>
              <a:rPr lang="es-MX" sz="1100">
                <a:solidFill>
                  <a:schemeClr val="dk1"/>
                </a:solidFill>
                <a:latin typeface="Arial"/>
                <a:ea typeface="Arial"/>
                <a:cs typeface="Arial"/>
                <a:sym typeface="Arial"/>
              </a:rPr>
              <a:t>Influencias de la Organización</a:t>
            </a:r>
            <a:endParaRPr/>
          </a:p>
          <a:p>
            <a:pPr indent="-177800" lvl="0" marL="177800" marR="0" rtl="0" algn="l">
              <a:lnSpc>
                <a:spcPct val="120000"/>
              </a:lnSpc>
              <a:spcBef>
                <a:spcPts val="0"/>
              </a:spcBef>
              <a:spcAft>
                <a:spcPts val="0"/>
              </a:spcAft>
              <a:buClr>
                <a:srgbClr val="2670D5"/>
              </a:buClr>
              <a:buSzPts val="1100"/>
              <a:buFont typeface="Arial"/>
              <a:buChar char="•"/>
            </a:pPr>
            <a:r>
              <a:rPr lang="es-MX" sz="1100">
                <a:solidFill>
                  <a:schemeClr val="dk1"/>
                </a:solidFill>
                <a:latin typeface="Arial"/>
                <a:ea typeface="Arial"/>
                <a:cs typeface="Arial"/>
                <a:sym typeface="Arial"/>
              </a:rPr>
              <a:t>Gestión del producto</a:t>
            </a:r>
            <a:endParaRPr/>
          </a:p>
          <a:p>
            <a:pPr indent="-177800" lvl="0" marL="177800" marR="0" rtl="0" algn="l">
              <a:lnSpc>
                <a:spcPct val="120000"/>
              </a:lnSpc>
              <a:spcBef>
                <a:spcPts val="0"/>
              </a:spcBef>
              <a:spcAft>
                <a:spcPts val="0"/>
              </a:spcAft>
              <a:buClr>
                <a:srgbClr val="2670D5"/>
              </a:buClr>
              <a:buSzPts val="1100"/>
              <a:buFont typeface="Arial"/>
              <a:buChar char="•"/>
            </a:pPr>
            <a:r>
              <a:rPr lang="es-MX" sz="1100">
                <a:solidFill>
                  <a:schemeClr val="dk1"/>
                </a:solidFill>
                <a:latin typeface="Arial"/>
                <a:ea typeface="Arial"/>
                <a:cs typeface="Arial"/>
                <a:sym typeface="Arial"/>
              </a:rPr>
              <a:t>Plan de Gestión del Proyecto</a:t>
            </a:r>
            <a:endParaRPr/>
          </a:p>
          <a:p>
            <a:pPr indent="-177800" lvl="0" marL="177800" marR="0" rtl="0" algn="l">
              <a:lnSpc>
                <a:spcPct val="120000"/>
              </a:lnSpc>
              <a:spcBef>
                <a:spcPts val="0"/>
              </a:spcBef>
              <a:spcAft>
                <a:spcPts val="0"/>
              </a:spcAft>
              <a:buClr>
                <a:srgbClr val="2670D5"/>
              </a:buClr>
              <a:buSzPts val="1100"/>
              <a:buFont typeface="Arial"/>
              <a:buChar char="•"/>
            </a:pPr>
            <a:r>
              <a:rPr lang="es-MX" sz="1100">
                <a:solidFill>
                  <a:schemeClr val="dk1"/>
                </a:solidFill>
                <a:latin typeface="Arial"/>
                <a:ea typeface="Arial"/>
                <a:cs typeface="Arial"/>
                <a:sym typeface="Arial"/>
              </a:rPr>
              <a:t>Enfoque de desarrollo</a:t>
            </a:r>
            <a:endParaRPr/>
          </a:p>
          <a:p>
            <a:pPr indent="-177800" lvl="0" marL="177800" marR="0" rtl="0" algn="l">
              <a:lnSpc>
                <a:spcPct val="120000"/>
              </a:lnSpc>
              <a:spcBef>
                <a:spcPts val="0"/>
              </a:spcBef>
              <a:spcAft>
                <a:spcPts val="0"/>
              </a:spcAft>
              <a:buClr>
                <a:srgbClr val="2670D5"/>
              </a:buClr>
              <a:buSzPts val="1100"/>
              <a:buFont typeface="Arial"/>
              <a:buChar char="•"/>
            </a:pPr>
            <a:r>
              <a:rPr lang="es-MX" sz="1100">
                <a:solidFill>
                  <a:schemeClr val="dk1"/>
                </a:solidFill>
                <a:latin typeface="Arial"/>
                <a:ea typeface="Arial"/>
                <a:cs typeface="Arial"/>
                <a:sym typeface="Arial"/>
              </a:rPr>
              <a:t>Aprendizaje a lo largo del proyecto</a:t>
            </a:r>
            <a:endParaRPr sz="1100">
              <a:solidFill>
                <a:schemeClr val="dk1"/>
              </a:solidFill>
              <a:latin typeface="Arial"/>
              <a:ea typeface="Arial"/>
              <a:cs typeface="Arial"/>
              <a:sym typeface="Arial"/>
            </a:endParaRPr>
          </a:p>
          <a:p>
            <a:pPr indent="-101600" lvl="0" marL="171450" marR="0" rtl="0" algn="l">
              <a:lnSpc>
                <a:spcPct val="120000"/>
              </a:lnSpc>
              <a:spcBef>
                <a:spcPts val="0"/>
              </a:spcBef>
              <a:spcAft>
                <a:spcPts val="0"/>
              </a:spcAft>
              <a:buClr>
                <a:srgbClr val="2670D5"/>
              </a:buClr>
              <a:buSzPts val="1100"/>
              <a:buFont typeface="Arial"/>
              <a:buNone/>
            </a:pPr>
            <a:r>
              <a:t/>
            </a:r>
            <a:endParaRPr sz="1100">
              <a:solidFill>
                <a:schemeClr val="dk1"/>
              </a:solidFill>
              <a:latin typeface="Arial"/>
              <a:ea typeface="Arial"/>
              <a:cs typeface="Arial"/>
              <a:sym typeface="Arial"/>
            </a:endParaRPr>
          </a:p>
        </p:txBody>
      </p:sp>
      <p:pic>
        <p:nvPicPr>
          <p:cNvPr id="44" name="Google Shape;44;p1"/>
          <p:cNvPicPr preferRelativeResize="0"/>
          <p:nvPr/>
        </p:nvPicPr>
        <p:blipFill rotWithShape="1">
          <a:blip r:embed="rId13">
            <a:alphaModFix/>
          </a:blip>
          <a:srcRect b="0" l="0" r="0" t="0"/>
          <a:stretch/>
        </p:blipFill>
        <p:spPr>
          <a:xfrm>
            <a:off x="511225" y="1896111"/>
            <a:ext cx="166865" cy="170453"/>
          </a:xfrm>
          <a:prstGeom prst="rect">
            <a:avLst/>
          </a:prstGeom>
          <a:noFill/>
          <a:ln>
            <a:noFill/>
          </a:ln>
        </p:spPr>
      </p:pic>
      <p:sp>
        <p:nvSpPr>
          <p:cNvPr id="45" name="Google Shape;45;p1"/>
          <p:cNvSpPr/>
          <p:nvPr/>
        </p:nvSpPr>
        <p:spPr>
          <a:xfrm>
            <a:off x="503239" y="2177570"/>
            <a:ext cx="2969787" cy="9417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MX" sz="2400">
                <a:solidFill>
                  <a:schemeClr val="dk1"/>
                </a:solidFill>
                <a:latin typeface="Arial"/>
                <a:ea typeface="Arial"/>
                <a:cs typeface="Arial"/>
                <a:sym typeface="Arial"/>
              </a:rPr>
              <a:t>MARCO GENERAL</a:t>
            </a:r>
            <a:br>
              <a:rPr b="1" lang="es-MX" sz="2400">
                <a:solidFill>
                  <a:schemeClr val="dk1"/>
                </a:solidFill>
                <a:latin typeface="Arial"/>
                <a:ea typeface="Arial"/>
                <a:cs typeface="Arial"/>
                <a:sym typeface="Arial"/>
              </a:rPr>
            </a:br>
            <a:r>
              <a:rPr b="1" lang="es-MX" sz="2400">
                <a:solidFill>
                  <a:schemeClr val="dk1"/>
                </a:solidFill>
                <a:latin typeface="Arial"/>
                <a:ea typeface="Arial"/>
                <a:cs typeface="Arial"/>
                <a:sym typeface="Arial"/>
              </a:rPr>
              <a:t>PARTE 2</a:t>
            </a:r>
            <a:endParaRPr/>
          </a:p>
          <a:p>
            <a:pPr indent="0" lvl="0" marL="0" marR="0" rtl="0" algn="l">
              <a:lnSpc>
                <a:spcPct val="90000"/>
              </a:lnSpc>
              <a:spcBef>
                <a:spcPts val="0"/>
              </a:spcBef>
              <a:spcAft>
                <a:spcPts val="0"/>
              </a:spcAft>
              <a:buNone/>
            </a:pPr>
            <a:r>
              <a:t/>
            </a:r>
            <a:endParaRPr b="1" sz="200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0"/>
          <p:cNvSpPr/>
          <p:nvPr/>
        </p:nvSpPr>
        <p:spPr>
          <a:xfrm>
            <a:off x="4732841" y="1391860"/>
            <a:ext cx="3942848" cy="1465640"/>
          </a:xfrm>
          <a:prstGeom prst="roundRect">
            <a:avLst>
              <a:gd fmla="val 9277" name="adj"/>
            </a:avLst>
          </a:prstGeom>
          <a:solidFill>
            <a:srgbClr val="D1EFF4"/>
          </a:solidFill>
          <a:ln>
            <a:noFill/>
          </a:ln>
        </p:spPr>
        <p:txBody>
          <a:bodyPr anchorCtr="0" anchor="t" bIns="45700" lIns="144000" spcFirstLastPara="1" rIns="144000" wrap="square" tIns="108000">
            <a:noAutofit/>
          </a:bodyPr>
          <a:lstStyle/>
          <a:p>
            <a:pPr indent="0" lvl="0" marL="0" marR="0" rtl="0" algn="ctr">
              <a:spcBef>
                <a:spcPts val="0"/>
              </a:spcBef>
              <a:spcAft>
                <a:spcPts val="0"/>
              </a:spcAft>
              <a:buNone/>
            </a:pPr>
            <a:r>
              <a:rPr lang="es-MX" sz="1500">
                <a:solidFill>
                  <a:schemeClr val="dk1"/>
                </a:solidFill>
                <a:latin typeface="Calibri"/>
                <a:ea typeface="Calibri"/>
                <a:cs typeface="Calibri"/>
                <a:sym typeface="Calibri"/>
              </a:rPr>
              <a:t>Un portafolio de proyectos es una colección de proyectos y/o programas y otros trabajos que agrupados facilitan la gestión efectiva de todo el portafolio para lograr los objetivos estratégicos</a:t>
            </a:r>
            <a:endParaRPr sz="1500">
              <a:solidFill>
                <a:schemeClr val="dk1"/>
              </a:solidFill>
              <a:latin typeface="Calibri"/>
              <a:ea typeface="Calibri"/>
              <a:cs typeface="Calibri"/>
              <a:sym typeface="Calibri"/>
            </a:endParaRPr>
          </a:p>
          <a:p>
            <a:pPr indent="-39688" lvl="0" marL="222250" marR="0" rtl="0" algn="l">
              <a:spcBef>
                <a:spcPts val="0"/>
              </a:spcBef>
              <a:spcAft>
                <a:spcPts val="0"/>
              </a:spcAft>
              <a:buClr>
                <a:srgbClr val="00B1C2"/>
              </a:buClr>
              <a:buSzPts val="1500"/>
              <a:buFont typeface="Arial"/>
              <a:buNone/>
            </a:pPr>
            <a:r>
              <a:t/>
            </a:r>
            <a:endParaRPr sz="1500">
              <a:solidFill>
                <a:schemeClr val="dk1"/>
              </a:solidFill>
              <a:latin typeface="Calibri"/>
              <a:ea typeface="Calibri"/>
              <a:cs typeface="Calibri"/>
              <a:sym typeface="Calibri"/>
            </a:endParaRPr>
          </a:p>
        </p:txBody>
      </p:sp>
      <p:sp>
        <p:nvSpPr>
          <p:cNvPr id="193" name="Google Shape;193;p10"/>
          <p:cNvSpPr/>
          <p:nvPr/>
        </p:nvSpPr>
        <p:spPr>
          <a:xfrm>
            <a:off x="512429" y="1391860"/>
            <a:ext cx="3880184" cy="1465640"/>
          </a:xfrm>
          <a:prstGeom prst="roundRect">
            <a:avLst>
              <a:gd fmla="val 7101" name="adj"/>
            </a:avLst>
          </a:prstGeom>
          <a:solidFill>
            <a:srgbClr val="FFD8D4"/>
          </a:solidFill>
          <a:ln>
            <a:noFill/>
          </a:ln>
        </p:spPr>
        <p:txBody>
          <a:bodyPr anchorCtr="0" anchor="t" bIns="45700" lIns="144000" spcFirstLastPara="1" rIns="144000" wrap="square" tIns="108000">
            <a:noAutofit/>
          </a:bodyPr>
          <a:lstStyle/>
          <a:p>
            <a:pPr indent="0" lvl="0" marL="0" marR="0" rtl="0" algn="ctr">
              <a:spcBef>
                <a:spcPts val="0"/>
              </a:spcBef>
              <a:spcAft>
                <a:spcPts val="0"/>
              </a:spcAft>
              <a:buNone/>
            </a:pPr>
            <a:r>
              <a:rPr lang="es-MX" sz="1500">
                <a:solidFill>
                  <a:schemeClr val="dk1"/>
                </a:solidFill>
                <a:latin typeface="Calibri"/>
                <a:ea typeface="Calibri"/>
                <a:cs typeface="Calibri"/>
                <a:sym typeface="Calibri"/>
              </a:rPr>
              <a:t>Un programa es un grupo de proyectos relacionados que pueden ser manejados en una forma coordinada. Si uno de los proyectos no se cumple, no se logra el objetivo global.</a:t>
            </a:r>
            <a:endParaRPr sz="1500">
              <a:solidFill>
                <a:schemeClr val="dk1"/>
              </a:solidFill>
              <a:latin typeface="Calibri"/>
              <a:ea typeface="Calibri"/>
              <a:cs typeface="Calibri"/>
              <a:sym typeface="Calibri"/>
            </a:endParaRPr>
          </a:p>
          <a:p>
            <a:pPr indent="-33337" lvl="0" marL="138113" marR="0" rtl="0" algn="l">
              <a:spcBef>
                <a:spcPts val="0"/>
              </a:spcBef>
              <a:spcAft>
                <a:spcPts val="0"/>
              </a:spcAft>
              <a:buClr>
                <a:srgbClr val="EE4639"/>
              </a:buClr>
              <a:buSzPts val="1500"/>
              <a:buFont typeface="Arial"/>
              <a:buNone/>
            </a:pPr>
            <a:r>
              <a:t/>
            </a:r>
            <a:endParaRPr sz="1500">
              <a:solidFill>
                <a:srgbClr val="262626"/>
              </a:solidFill>
              <a:latin typeface="Calibri"/>
              <a:ea typeface="Calibri"/>
              <a:cs typeface="Calibri"/>
              <a:sym typeface="Calibri"/>
            </a:endParaRPr>
          </a:p>
        </p:txBody>
      </p:sp>
      <p:sp>
        <p:nvSpPr>
          <p:cNvPr id="194" name="Google Shape;194;p10"/>
          <p:cNvSpPr txBox="1"/>
          <p:nvPr/>
        </p:nvSpPr>
        <p:spPr>
          <a:xfrm>
            <a:off x="615645" y="3294477"/>
            <a:ext cx="1744444"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800">
                <a:solidFill>
                  <a:schemeClr val="dk1"/>
                </a:solidFill>
                <a:latin typeface="Calibri"/>
                <a:ea typeface="Calibri"/>
                <a:cs typeface="Calibri"/>
                <a:sym typeface="Calibri"/>
              </a:rPr>
              <a:t>Programa</a:t>
            </a:r>
            <a:endParaRPr/>
          </a:p>
        </p:txBody>
      </p:sp>
      <p:grpSp>
        <p:nvGrpSpPr>
          <p:cNvPr id="195" name="Google Shape;195;p10"/>
          <p:cNvGrpSpPr/>
          <p:nvPr/>
        </p:nvGrpSpPr>
        <p:grpSpPr>
          <a:xfrm>
            <a:off x="4786228" y="3414375"/>
            <a:ext cx="4157269" cy="1637712"/>
            <a:chOff x="2031" y="14904"/>
            <a:chExt cx="4157269" cy="1637712"/>
          </a:xfrm>
        </p:grpSpPr>
        <p:sp>
          <p:nvSpPr>
            <p:cNvPr id="196" name="Google Shape;196;p10"/>
            <p:cNvSpPr/>
            <p:nvPr/>
          </p:nvSpPr>
          <p:spPr>
            <a:xfrm>
              <a:off x="1690922" y="14904"/>
              <a:ext cx="472416" cy="314944"/>
            </a:xfrm>
            <a:prstGeom prst="roundRect">
              <a:avLst>
                <a:gd fmla="val 10000" name="adj"/>
              </a:avLst>
            </a:prstGeom>
            <a:solidFill>
              <a:srgbClr val="808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0"/>
            <p:cNvSpPr txBox="1"/>
            <p:nvPr/>
          </p:nvSpPr>
          <p:spPr>
            <a:xfrm>
              <a:off x="1700146" y="24128"/>
              <a:ext cx="453968" cy="296496"/>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lt1"/>
                </a:buClr>
                <a:buSzPts val="700"/>
                <a:buFont typeface="Calibri"/>
                <a:buNone/>
              </a:pPr>
              <a:r>
                <a:rPr b="1" lang="es-MX" sz="700">
                  <a:solidFill>
                    <a:schemeClr val="lt1"/>
                  </a:solidFill>
                  <a:latin typeface="Calibri"/>
                  <a:ea typeface="Calibri"/>
                  <a:cs typeface="Calibri"/>
                  <a:sym typeface="Calibri"/>
                </a:rPr>
                <a:t>Portafolio</a:t>
              </a:r>
              <a:endParaRPr/>
            </a:p>
          </p:txBody>
        </p:sp>
        <p:sp>
          <p:nvSpPr>
            <p:cNvPr id="198" name="Google Shape;198;p10"/>
            <p:cNvSpPr/>
            <p:nvPr/>
          </p:nvSpPr>
          <p:spPr>
            <a:xfrm>
              <a:off x="545311" y="329849"/>
              <a:ext cx="1381819" cy="125977"/>
            </a:xfrm>
            <a:custGeom>
              <a:rect b="b" l="l" r="r" t="t"/>
              <a:pathLst>
                <a:path extrusionOk="0" h="120000" w="120000">
                  <a:moveTo>
                    <a:pt x="120000" y="0"/>
                  </a:moveTo>
                  <a:lnTo>
                    <a:pt x="120000" y="60000"/>
                  </a:lnTo>
                  <a:lnTo>
                    <a:pt x="0" y="60000"/>
                  </a:lnTo>
                  <a:lnTo>
                    <a:pt x="0" y="120000"/>
                  </a:lnTo>
                </a:path>
              </a:pathLst>
            </a:custGeom>
            <a:noFill/>
            <a:ln cap="flat" cmpd="sng" w="12700">
              <a:solidFill>
                <a:srgbClr val="808799"/>
              </a:solidFill>
              <a:prstDash val="solid"/>
              <a:round/>
              <a:headEnd len="sm" w="sm" type="none"/>
              <a:tailEnd len="sm" w="sm" type="none"/>
            </a:ln>
          </p:spPr>
        </p:sp>
        <p:sp>
          <p:nvSpPr>
            <p:cNvPr id="199" name="Google Shape;199;p10"/>
            <p:cNvSpPr/>
            <p:nvPr/>
          </p:nvSpPr>
          <p:spPr>
            <a:xfrm>
              <a:off x="309102" y="455827"/>
              <a:ext cx="472416" cy="314944"/>
            </a:xfrm>
            <a:prstGeom prst="roundRect">
              <a:avLst>
                <a:gd fmla="val 10000" name="adj"/>
              </a:avLst>
            </a:prstGeom>
            <a:solidFill>
              <a:srgbClr val="808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0"/>
            <p:cNvSpPr txBox="1"/>
            <p:nvPr/>
          </p:nvSpPr>
          <p:spPr>
            <a:xfrm>
              <a:off x="318326" y="465051"/>
              <a:ext cx="453968" cy="296496"/>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lt1"/>
                </a:buClr>
                <a:buSzPts val="700"/>
                <a:buFont typeface="Calibri"/>
                <a:buNone/>
              </a:pPr>
              <a:r>
                <a:rPr b="1" lang="es-MX" sz="700">
                  <a:solidFill>
                    <a:schemeClr val="lt1"/>
                  </a:solidFill>
                  <a:latin typeface="Calibri"/>
                  <a:ea typeface="Calibri"/>
                  <a:cs typeface="Calibri"/>
                  <a:sym typeface="Calibri"/>
                </a:rPr>
                <a:t>Portafolio</a:t>
              </a:r>
              <a:endParaRPr/>
            </a:p>
          </p:txBody>
        </p:sp>
        <p:sp>
          <p:nvSpPr>
            <p:cNvPr id="201" name="Google Shape;201;p10"/>
            <p:cNvSpPr/>
            <p:nvPr/>
          </p:nvSpPr>
          <p:spPr>
            <a:xfrm>
              <a:off x="238240" y="770772"/>
              <a:ext cx="307071" cy="125977"/>
            </a:xfrm>
            <a:custGeom>
              <a:rect b="b" l="l" r="r" t="t"/>
              <a:pathLst>
                <a:path extrusionOk="0" h="120000" w="120000">
                  <a:moveTo>
                    <a:pt x="120000" y="0"/>
                  </a:moveTo>
                  <a:lnTo>
                    <a:pt x="120000" y="60000"/>
                  </a:lnTo>
                  <a:lnTo>
                    <a:pt x="0" y="60000"/>
                  </a:lnTo>
                  <a:lnTo>
                    <a:pt x="0" y="120000"/>
                  </a:lnTo>
                </a:path>
              </a:pathLst>
            </a:custGeom>
            <a:noFill/>
            <a:ln cap="flat" cmpd="sng" w="12700">
              <a:solidFill>
                <a:srgbClr val="808799"/>
              </a:solidFill>
              <a:prstDash val="solid"/>
              <a:round/>
              <a:headEnd len="sm" w="sm" type="none"/>
              <a:tailEnd len="sm" w="sm" type="none"/>
            </a:ln>
          </p:spPr>
        </p:sp>
        <p:sp>
          <p:nvSpPr>
            <p:cNvPr id="202" name="Google Shape;202;p10"/>
            <p:cNvSpPr/>
            <p:nvPr/>
          </p:nvSpPr>
          <p:spPr>
            <a:xfrm>
              <a:off x="2031" y="896749"/>
              <a:ext cx="472416" cy="314944"/>
            </a:xfrm>
            <a:prstGeom prst="roundRect">
              <a:avLst>
                <a:gd fmla="val 10000" name="adj"/>
              </a:avLst>
            </a:prstGeom>
            <a:solidFill>
              <a:srgbClr val="808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0"/>
            <p:cNvSpPr txBox="1"/>
            <p:nvPr/>
          </p:nvSpPr>
          <p:spPr>
            <a:xfrm>
              <a:off x="11255" y="905973"/>
              <a:ext cx="453968" cy="296496"/>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lt1"/>
                </a:buClr>
                <a:buSzPts val="700"/>
                <a:buFont typeface="Calibri"/>
                <a:buNone/>
              </a:pPr>
              <a:r>
                <a:rPr b="1" lang="es-MX" sz="700">
                  <a:solidFill>
                    <a:schemeClr val="lt1"/>
                  </a:solidFill>
                  <a:latin typeface="Calibri"/>
                  <a:ea typeface="Calibri"/>
                  <a:cs typeface="Calibri"/>
                  <a:sym typeface="Calibri"/>
                </a:rPr>
                <a:t>Proyecto</a:t>
              </a:r>
              <a:endParaRPr/>
            </a:p>
          </p:txBody>
        </p:sp>
        <p:sp>
          <p:nvSpPr>
            <p:cNvPr id="204" name="Google Shape;204;p10"/>
            <p:cNvSpPr/>
            <p:nvPr/>
          </p:nvSpPr>
          <p:spPr>
            <a:xfrm>
              <a:off x="545311" y="770772"/>
              <a:ext cx="307071" cy="125977"/>
            </a:xfrm>
            <a:custGeom>
              <a:rect b="b" l="l" r="r" t="t"/>
              <a:pathLst>
                <a:path extrusionOk="0" h="120000" w="120000">
                  <a:moveTo>
                    <a:pt x="0" y="0"/>
                  </a:moveTo>
                  <a:lnTo>
                    <a:pt x="0" y="60000"/>
                  </a:lnTo>
                  <a:lnTo>
                    <a:pt x="120000" y="60000"/>
                  </a:lnTo>
                  <a:lnTo>
                    <a:pt x="120000" y="120000"/>
                  </a:lnTo>
                </a:path>
              </a:pathLst>
            </a:custGeom>
            <a:noFill/>
            <a:ln cap="flat" cmpd="sng" w="12700">
              <a:solidFill>
                <a:srgbClr val="808799"/>
              </a:solidFill>
              <a:prstDash val="solid"/>
              <a:round/>
              <a:headEnd len="sm" w="sm" type="none"/>
              <a:tailEnd len="sm" w="sm" type="none"/>
            </a:ln>
          </p:spPr>
        </p:sp>
        <p:sp>
          <p:nvSpPr>
            <p:cNvPr id="205" name="Google Shape;205;p10"/>
            <p:cNvSpPr/>
            <p:nvPr/>
          </p:nvSpPr>
          <p:spPr>
            <a:xfrm>
              <a:off x="616173" y="896749"/>
              <a:ext cx="472416" cy="314944"/>
            </a:xfrm>
            <a:prstGeom prst="roundRect">
              <a:avLst>
                <a:gd fmla="val 10000" name="adj"/>
              </a:avLst>
            </a:prstGeom>
            <a:solidFill>
              <a:srgbClr val="808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0"/>
            <p:cNvSpPr txBox="1"/>
            <p:nvPr/>
          </p:nvSpPr>
          <p:spPr>
            <a:xfrm>
              <a:off x="625397" y="905973"/>
              <a:ext cx="453968" cy="296496"/>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lt1"/>
                </a:buClr>
                <a:buSzPts val="700"/>
                <a:buFont typeface="Calibri"/>
                <a:buNone/>
              </a:pPr>
              <a:r>
                <a:rPr b="1" lang="es-MX" sz="700">
                  <a:solidFill>
                    <a:schemeClr val="lt1"/>
                  </a:solidFill>
                  <a:latin typeface="Calibri"/>
                  <a:ea typeface="Calibri"/>
                  <a:cs typeface="Calibri"/>
                  <a:sym typeface="Calibri"/>
                </a:rPr>
                <a:t>Programa</a:t>
              </a:r>
              <a:endParaRPr/>
            </a:p>
          </p:txBody>
        </p:sp>
        <p:sp>
          <p:nvSpPr>
            <p:cNvPr id="207" name="Google Shape;207;p10"/>
            <p:cNvSpPr/>
            <p:nvPr/>
          </p:nvSpPr>
          <p:spPr>
            <a:xfrm>
              <a:off x="545311" y="1211694"/>
              <a:ext cx="307071" cy="125977"/>
            </a:xfrm>
            <a:custGeom>
              <a:rect b="b" l="l" r="r" t="t"/>
              <a:pathLst>
                <a:path extrusionOk="0" h="120000" w="120000">
                  <a:moveTo>
                    <a:pt x="120000" y="0"/>
                  </a:moveTo>
                  <a:lnTo>
                    <a:pt x="120000" y="60000"/>
                  </a:lnTo>
                  <a:lnTo>
                    <a:pt x="0" y="60000"/>
                  </a:lnTo>
                  <a:lnTo>
                    <a:pt x="0" y="120000"/>
                  </a:lnTo>
                </a:path>
              </a:pathLst>
            </a:custGeom>
            <a:noFill/>
            <a:ln cap="flat" cmpd="sng" w="12700">
              <a:solidFill>
                <a:srgbClr val="808799"/>
              </a:solidFill>
              <a:prstDash val="solid"/>
              <a:round/>
              <a:headEnd len="sm" w="sm" type="none"/>
              <a:tailEnd len="sm" w="sm" type="none"/>
            </a:ln>
          </p:spPr>
        </p:sp>
        <p:sp>
          <p:nvSpPr>
            <p:cNvPr id="208" name="Google Shape;208;p10"/>
            <p:cNvSpPr/>
            <p:nvPr/>
          </p:nvSpPr>
          <p:spPr>
            <a:xfrm>
              <a:off x="309102" y="1337672"/>
              <a:ext cx="472416" cy="314944"/>
            </a:xfrm>
            <a:prstGeom prst="roundRect">
              <a:avLst>
                <a:gd fmla="val 10000" name="adj"/>
              </a:avLst>
            </a:prstGeom>
            <a:solidFill>
              <a:srgbClr val="808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0"/>
            <p:cNvSpPr txBox="1"/>
            <p:nvPr/>
          </p:nvSpPr>
          <p:spPr>
            <a:xfrm>
              <a:off x="318326" y="1346896"/>
              <a:ext cx="453968" cy="296496"/>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lt1"/>
                </a:buClr>
                <a:buSzPts val="700"/>
                <a:buFont typeface="Calibri"/>
                <a:buNone/>
              </a:pPr>
              <a:r>
                <a:rPr b="1" lang="es-MX" sz="700">
                  <a:solidFill>
                    <a:schemeClr val="lt1"/>
                  </a:solidFill>
                  <a:latin typeface="Calibri"/>
                  <a:ea typeface="Calibri"/>
                  <a:cs typeface="Calibri"/>
                  <a:sym typeface="Calibri"/>
                </a:rPr>
                <a:t>Proyecto</a:t>
              </a:r>
              <a:endParaRPr/>
            </a:p>
          </p:txBody>
        </p:sp>
        <p:sp>
          <p:nvSpPr>
            <p:cNvPr id="210" name="Google Shape;210;p10"/>
            <p:cNvSpPr/>
            <p:nvPr/>
          </p:nvSpPr>
          <p:spPr>
            <a:xfrm>
              <a:off x="852382" y="1211694"/>
              <a:ext cx="307071" cy="125977"/>
            </a:xfrm>
            <a:custGeom>
              <a:rect b="b" l="l" r="r" t="t"/>
              <a:pathLst>
                <a:path extrusionOk="0" h="120000" w="120000">
                  <a:moveTo>
                    <a:pt x="0" y="0"/>
                  </a:moveTo>
                  <a:lnTo>
                    <a:pt x="0" y="60000"/>
                  </a:lnTo>
                  <a:lnTo>
                    <a:pt x="120000" y="60000"/>
                  </a:lnTo>
                  <a:lnTo>
                    <a:pt x="120000" y="120000"/>
                  </a:lnTo>
                </a:path>
              </a:pathLst>
            </a:custGeom>
            <a:noFill/>
            <a:ln cap="flat" cmpd="sng" w="12700">
              <a:solidFill>
                <a:srgbClr val="808799"/>
              </a:solidFill>
              <a:prstDash val="solid"/>
              <a:round/>
              <a:headEnd len="sm" w="sm" type="none"/>
              <a:tailEnd len="sm" w="sm" type="none"/>
            </a:ln>
          </p:spPr>
        </p:sp>
        <p:sp>
          <p:nvSpPr>
            <p:cNvPr id="211" name="Google Shape;211;p10"/>
            <p:cNvSpPr/>
            <p:nvPr/>
          </p:nvSpPr>
          <p:spPr>
            <a:xfrm>
              <a:off x="923244" y="1337672"/>
              <a:ext cx="472416" cy="314944"/>
            </a:xfrm>
            <a:prstGeom prst="roundRect">
              <a:avLst>
                <a:gd fmla="val 10000" name="adj"/>
              </a:avLst>
            </a:prstGeom>
            <a:solidFill>
              <a:srgbClr val="808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0"/>
            <p:cNvSpPr txBox="1"/>
            <p:nvPr/>
          </p:nvSpPr>
          <p:spPr>
            <a:xfrm>
              <a:off x="932468" y="1346896"/>
              <a:ext cx="453968" cy="296496"/>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lt1"/>
                </a:buClr>
                <a:buSzPts val="700"/>
                <a:buFont typeface="Calibri"/>
                <a:buNone/>
              </a:pPr>
              <a:r>
                <a:rPr b="1" lang="es-MX" sz="700">
                  <a:solidFill>
                    <a:schemeClr val="lt1"/>
                  </a:solidFill>
                  <a:latin typeface="Calibri"/>
                  <a:ea typeface="Calibri"/>
                  <a:cs typeface="Calibri"/>
                  <a:sym typeface="Calibri"/>
                </a:rPr>
                <a:t>Proyecto</a:t>
              </a:r>
              <a:endParaRPr/>
            </a:p>
          </p:txBody>
        </p:sp>
        <p:sp>
          <p:nvSpPr>
            <p:cNvPr id="213" name="Google Shape;213;p10"/>
            <p:cNvSpPr/>
            <p:nvPr/>
          </p:nvSpPr>
          <p:spPr>
            <a:xfrm>
              <a:off x="1773595" y="329849"/>
              <a:ext cx="153535" cy="125977"/>
            </a:xfrm>
            <a:custGeom>
              <a:rect b="b" l="l" r="r" t="t"/>
              <a:pathLst>
                <a:path extrusionOk="0" h="120000" w="120000">
                  <a:moveTo>
                    <a:pt x="120000" y="0"/>
                  </a:moveTo>
                  <a:lnTo>
                    <a:pt x="120000" y="60000"/>
                  </a:lnTo>
                  <a:lnTo>
                    <a:pt x="0" y="60000"/>
                  </a:lnTo>
                  <a:lnTo>
                    <a:pt x="0" y="120000"/>
                  </a:lnTo>
                </a:path>
              </a:pathLst>
            </a:custGeom>
            <a:noFill/>
            <a:ln cap="flat" cmpd="sng" w="12700">
              <a:solidFill>
                <a:srgbClr val="808799"/>
              </a:solidFill>
              <a:prstDash val="solid"/>
              <a:round/>
              <a:headEnd len="sm" w="sm" type="none"/>
              <a:tailEnd len="sm" w="sm" type="none"/>
            </a:ln>
          </p:spPr>
        </p:sp>
        <p:sp>
          <p:nvSpPr>
            <p:cNvPr id="214" name="Google Shape;214;p10"/>
            <p:cNvSpPr/>
            <p:nvPr/>
          </p:nvSpPr>
          <p:spPr>
            <a:xfrm>
              <a:off x="1537387" y="455827"/>
              <a:ext cx="472416" cy="314944"/>
            </a:xfrm>
            <a:prstGeom prst="roundRect">
              <a:avLst>
                <a:gd fmla="val 10000" name="adj"/>
              </a:avLst>
            </a:prstGeom>
            <a:solidFill>
              <a:srgbClr val="808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0"/>
            <p:cNvSpPr txBox="1"/>
            <p:nvPr/>
          </p:nvSpPr>
          <p:spPr>
            <a:xfrm>
              <a:off x="1546611" y="465051"/>
              <a:ext cx="453968" cy="296496"/>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lt1"/>
                </a:buClr>
                <a:buSzPts val="700"/>
                <a:buFont typeface="Calibri"/>
                <a:buNone/>
              </a:pPr>
              <a:r>
                <a:rPr b="1" lang="es-MX" sz="700">
                  <a:solidFill>
                    <a:schemeClr val="lt1"/>
                  </a:solidFill>
                  <a:latin typeface="Calibri"/>
                  <a:ea typeface="Calibri"/>
                  <a:cs typeface="Calibri"/>
                  <a:sym typeface="Calibri"/>
                </a:rPr>
                <a:t>Programa</a:t>
              </a:r>
              <a:endParaRPr/>
            </a:p>
          </p:txBody>
        </p:sp>
        <p:sp>
          <p:nvSpPr>
            <p:cNvPr id="216" name="Google Shape;216;p10"/>
            <p:cNvSpPr/>
            <p:nvPr/>
          </p:nvSpPr>
          <p:spPr>
            <a:xfrm>
              <a:off x="1466524" y="770772"/>
              <a:ext cx="307071" cy="125977"/>
            </a:xfrm>
            <a:custGeom>
              <a:rect b="b" l="l" r="r" t="t"/>
              <a:pathLst>
                <a:path extrusionOk="0" h="120000" w="120000">
                  <a:moveTo>
                    <a:pt x="120000" y="0"/>
                  </a:moveTo>
                  <a:lnTo>
                    <a:pt x="120000" y="60000"/>
                  </a:lnTo>
                  <a:lnTo>
                    <a:pt x="0" y="60000"/>
                  </a:lnTo>
                  <a:lnTo>
                    <a:pt x="0" y="120000"/>
                  </a:lnTo>
                </a:path>
              </a:pathLst>
            </a:custGeom>
            <a:noFill/>
            <a:ln cap="flat" cmpd="sng" w="12700">
              <a:solidFill>
                <a:srgbClr val="808799"/>
              </a:solidFill>
              <a:prstDash val="solid"/>
              <a:round/>
              <a:headEnd len="sm" w="sm" type="none"/>
              <a:tailEnd len="sm" w="sm" type="none"/>
            </a:ln>
          </p:spPr>
        </p:sp>
        <p:sp>
          <p:nvSpPr>
            <p:cNvPr id="217" name="Google Shape;217;p10"/>
            <p:cNvSpPr/>
            <p:nvPr/>
          </p:nvSpPr>
          <p:spPr>
            <a:xfrm>
              <a:off x="1230315" y="896749"/>
              <a:ext cx="472416" cy="314944"/>
            </a:xfrm>
            <a:prstGeom prst="roundRect">
              <a:avLst>
                <a:gd fmla="val 10000" name="adj"/>
              </a:avLst>
            </a:prstGeom>
            <a:solidFill>
              <a:srgbClr val="808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
            <p:cNvSpPr txBox="1"/>
            <p:nvPr/>
          </p:nvSpPr>
          <p:spPr>
            <a:xfrm>
              <a:off x="1239539" y="905973"/>
              <a:ext cx="453968" cy="296496"/>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lt1"/>
                </a:buClr>
                <a:buSzPts val="700"/>
                <a:buFont typeface="Calibri"/>
                <a:buNone/>
              </a:pPr>
              <a:r>
                <a:rPr b="1" lang="es-MX" sz="700">
                  <a:solidFill>
                    <a:schemeClr val="lt1"/>
                  </a:solidFill>
                  <a:latin typeface="Calibri"/>
                  <a:ea typeface="Calibri"/>
                  <a:cs typeface="Calibri"/>
                  <a:sym typeface="Calibri"/>
                </a:rPr>
                <a:t>Proyecto</a:t>
              </a:r>
              <a:endParaRPr/>
            </a:p>
          </p:txBody>
        </p:sp>
        <p:sp>
          <p:nvSpPr>
            <p:cNvPr id="219" name="Google Shape;219;p10"/>
            <p:cNvSpPr/>
            <p:nvPr/>
          </p:nvSpPr>
          <p:spPr>
            <a:xfrm>
              <a:off x="1773595" y="770772"/>
              <a:ext cx="307071" cy="125977"/>
            </a:xfrm>
            <a:custGeom>
              <a:rect b="b" l="l" r="r" t="t"/>
              <a:pathLst>
                <a:path extrusionOk="0" h="120000" w="120000">
                  <a:moveTo>
                    <a:pt x="0" y="0"/>
                  </a:moveTo>
                  <a:lnTo>
                    <a:pt x="0" y="60000"/>
                  </a:lnTo>
                  <a:lnTo>
                    <a:pt x="120000" y="60000"/>
                  </a:lnTo>
                  <a:lnTo>
                    <a:pt x="120000" y="120000"/>
                  </a:lnTo>
                </a:path>
              </a:pathLst>
            </a:custGeom>
            <a:noFill/>
            <a:ln cap="flat" cmpd="sng" w="12700">
              <a:solidFill>
                <a:srgbClr val="808799"/>
              </a:solidFill>
              <a:prstDash val="solid"/>
              <a:round/>
              <a:headEnd len="sm" w="sm" type="none"/>
              <a:tailEnd len="sm" w="sm" type="none"/>
            </a:ln>
          </p:spPr>
        </p:sp>
        <p:sp>
          <p:nvSpPr>
            <p:cNvPr id="220" name="Google Shape;220;p10"/>
            <p:cNvSpPr/>
            <p:nvPr/>
          </p:nvSpPr>
          <p:spPr>
            <a:xfrm>
              <a:off x="1844458" y="896749"/>
              <a:ext cx="472416" cy="314944"/>
            </a:xfrm>
            <a:prstGeom prst="roundRect">
              <a:avLst>
                <a:gd fmla="val 10000" name="adj"/>
              </a:avLst>
            </a:prstGeom>
            <a:solidFill>
              <a:srgbClr val="808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0"/>
            <p:cNvSpPr txBox="1"/>
            <p:nvPr/>
          </p:nvSpPr>
          <p:spPr>
            <a:xfrm>
              <a:off x="1853682" y="905973"/>
              <a:ext cx="453968" cy="296496"/>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lt1"/>
                </a:buClr>
                <a:buSzPts val="700"/>
                <a:buFont typeface="Calibri"/>
                <a:buNone/>
              </a:pPr>
              <a:r>
                <a:rPr b="1" lang="es-MX" sz="700">
                  <a:solidFill>
                    <a:schemeClr val="lt1"/>
                  </a:solidFill>
                  <a:latin typeface="Calibri"/>
                  <a:ea typeface="Calibri"/>
                  <a:cs typeface="Calibri"/>
                  <a:sym typeface="Calibri"/>
                </a:rPr>
                <a:t>Proyecto</a:t>
              </a:r>
              <a:endParaRPr/>
            </a:p>
          </p:txBody>
        </p:sp>
        <p:sp>
          <p:nvSpPr>
            <p:cNvPr id="222" name="Google Shape;222;p10"/>
            <p:cNvSpPr/>
            <p:nvPr/>
          </p:nvSpPr>
          <p:spPr>
            <a:xfrm>
              <a:off x="1927130" y="329849"/>
              <a:ext cx="1381819" cy="125977"/>
            </a:xfrm>
            <a:custGeom>
              <a:rect b="b" l="l" r="r" t="t"/>
              <a:pathLst>
                <a:path extrusionOk="0" h="120000" w="120000">
                  <a:moveTo>
                    <a:pt x="0" y="0"/>
                  </a:moveTo>
                  <a:lnTo>
                    <a:pt x="0" y="60000"/>
                  </a:lnTo>
                  <a:lnTo>
                    <a:pt x="120000" y="60000"/>
                  </a:lnTo>
                  <a:lnTo>
                    <a:pt x="120000" y="120000"/>
                  </a:lnTo>
                </a:path>
              </a:pathLst>
            </a:custGeom>
            <a:noFill/>
            <a:ln cap="flat" cmpd="sng" w="12700">
              <a:solidFill>
                <a:srgbClr val="808799"/>
              </a:solidFill>
              <a:prstDash val="solid"/>
              <a:round/>
              <a:headEnd len="sm" w="sm" type="none"/>
              <a:tailEnd len="sm" w="sm" type="none"/>
            </a:ln>
          </p:spPr>
        </p:sp>
        <p:sp>
          <p:nvSpPr>
            <p:cNvPr id="223" name="Google Shape;223;p10"/>
            <p:cNvSpPr/>
            <p:nvPr/>
          </p:nvSpPr>
          <p:spPr>
            <a:xfrm>
              <a:off x="3072742" y="455827"/>
              <a:ext cx="472416" cy="314944"/>
            </a:xfrm>
            <a:prstGeom prst="roundRect">
              <a:avLst>
                <a:gd fmla="val 10000" name="adj"/>
              </a:avLst>
            </a:prstGeom>
            <a:solidFill>
              <a:srgbClr val="808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0"/>
            <p:cNvSpPr txBox="1"/>
            <p:nvPr/>
          </p:nvSpPr>
          <p:spPr>
            <a:xfrm>
              <a:off x="3081966" y="465051"/>
              <a:ext cx="453968" cy="296496"/>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lt1"/>
                </a:buClr>
                <a:buSzPts val="700"/>
                <a:buFont typeface="Calibri"/>
                <a:buNone/>
              </a:pPr>
              <a:r>
                <a:rPr b="1" lang="es-MX" sz="700">
                  <a:solidFill>
                    <a:schemeClr val="lt1"/>
                  </a:solidFill>
                  <a:latin typeface="Calibri"/>
                  <a:ea typeface="Calibri"/>
                  <a:cs typeface="Calibri"/>
                  <a:sym typeface="Calibri"/>
                </a:rPr>
                <a:t>Programa</a:t>
              </a:r>
              <a:endParaRPr/>
            </a:p>
          </p:txBody>
        </p:sp>
        <p:sp>
          <p:nvSpPr>
            <p:cNvPr id="225" name="Google Shape;225;p10"/>
            <p:cNvSpPr/>
            <p:nvPr/>
          </p:nvSpPr>
          <p:spPr>
            <a:xfrm>
              <a:off x="2694808" y="770772"/>
              <a:ext cx="614142" cy="125977"/>
            </a:xfrm>
            <a:custGeom>
              <a:rect b="b" l="l" r="r" t="t"/>
              <a:pathLst>
                <a:path extrusionOk="0" h="120000" w="120000">
                  <a:moveTo>
                    <a:pt x="120000" y="0"/>
                  </a:moveTo>
                  <a:lnTo>
                    <a:pt x="120000" y="60000"/>
                  </a:lnTo>
                  <a:lnTo>
                    <a:pt x="0" y="60000"/>
                  </a:lnTo>
                  <a:lnTo>
                    <a:pt x="0" y="120000"/>
                  </a:lnTo>
                </a:path>
              </a:pathLst>
            </a:custGeom>
            <a:noFill/>
            <a:ln cap="flat" cmpd="sng" w="12700">
              <a:solidFill>
                <a:srgbClr val="808799"/>
              </a:solidFill>
              <a:prstDash val="solid"/>
              <a:round/>
              <a:headEnd len="sm" w="sm" type="none"/>
              <a:tailEnd len="sm" w="sm" type="none"/>
            </a:ln>
          </p:spPr>
        </p:sp>
        <p:sp>
          <p:nvSpPr>
            <p:cNvPr id="226" name="Google Shape;226;p10"/>
            <p:cNvSpPr/>
            <p:nvPr/>
          </p:nvSpPr>
          <p:spPr>
            <a:xfrm>
              <a:off x="2458600" y="896749"/>
              <a:ext cx="472416" cy="314944"/>
            </a:xfrm>
            <a:prstGeom prst="roundRect">
              <a:avLst>
                <a:gd fmla="val 10000" name="adj"/>
              </a:avLst>
            </a:prstGeom>
            <a:solidFill>
              <a:srgbClr val="808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0"/>
            <p:cNvSpPr txBox="1"/>
            <p:nvPr/>
          </p:nvSpPr>
          <p:spPr>
            <a:xfrm>
              <a:off x="2467824" y="905973"/>
              <a:ext cx="453968" cy="296496"/>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lt1"/>
                </a:buClr>
                <a:buSzPts val="700"/>
                <a:buFont typeface="Calibri"/>
                <a:buNone/>
              </a:pPr>
              <a:r>
                <a:rPr b="1" lang="es-MX" sz="700">
                  <a:solidFill>
                    <a:schemeClr val="lt1"/>
                  </a:solidFill>
                  <a:latin typeface="Calibri"/>
                  <a:ea typeface="Calibri"/>
                  <a:cs typeface="Calibri"/>
                  <a:sym typeface="Calibri"/>
                </a:rPr>
                <a:t>Proyecto</a:t>
              </a:r>
              <a:endParaRPr/>
            </a:p>
          </p:txBody>
        </p:sp>
        <p:sp>
          <p:nvSpPr>
            <p:cNvPr id="228" name="Google Shape;228;p10"/>
            <p:cNvSpPr/>
            <p:nvPr/>
          </p:nvSpPr>
          <p:spPr>
            <a:xfrm>
              <a:off x="3263230" y="770772"/>
              <a:ext cx="91440" cy="125977"/>
            </a:xfrm>
            <a:custGeom>
              <a:rect b="b" l="l" r="r" t="t"/>
              <a:pathLst>
                <a:path extrusionOk="0" h="120000" w="120000">
                  <a:moveTo>
                    <a:pt x="60000" y="0"/>
                  </a:moveTo>
                  <a:lnTo>
                    <a:pt x="60000" y="120000"/>
                  </a:lnTo>
                </a:path>
              </a:pathLst>
            </a:custGeom>
            <a:noFill/>
            <a:ln cap="flat" cmpd="sng" w="12700">
              <a:solidFill>
                <a:srgbClr val="808799"/>
              </a:solidFill>
              <a:prstDash val="solid"/>
              <a:round/>
              <a:headEnd len="sm" w="sm" type="none"/>
              <a:tailEnd len="sm" w="sm" type="none"/>
            </a:ln>
          </p:spPr>
        </p:sp>
        <p:sp>
          <p:nvSpPr>
            <p:cNvPr id="229" name="Google Shape;229;p10"/>
            <p:cNvSpPr/>
            <p:nvPr/>
          </p:nvSpPr>
          <p:spPr>
            <a:xfrm>
              <a:off x="3072742" y="896749"/>
              <a:ext cx="472416" cy="314944"/>
            </a:xfrm>
            <a:prstGeom prst="roundRect">
              <a:avLst>
                <a:gd fmla="val 10000" name="adj"/>
              </a:avLst>
            </a:prstGeom>
            <a:solidFill>
              <a:srgbClr val="808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0"/>
            <p:cNvSpPr txBox="1"/>
            <p:nvPr/>
          </p:nvSpPr>
          <p:spPr>
            <a:xfrm>
              <a:off x="3081966" y="905973"/>
              <a:ext cx="453968" cy="296496"/>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lt1"/>
                </a:buClr>
                <a:buSzPts val="700"/>
                <a:buFont typeface="Calibri"/>
                <a:buNone/>
              </a:pPr>
              <a:r>
                <a:rPr b="1" lang="es-MX" sz="700">
                  <a:solidFill>
                    <a:schemeClr val="lt1"/>
                  </a:solidFill>
                  <a:latin typeface="Calibri"/>
                  <a:ea typeface="Calibri"/>
                  <a:cs typeface="Calibri"/>
                  <a:sym typeface="Calibri"/>
                </a:rPr>
                <a:t>Proyecto</a:t>
              </a:r>
              <a:endParaRPr/>
            </a:p>
          </p:txBody>
        </p:sp>
        <p:sp>
          <p:nvSpPr>
            <p:cNvPr id="231" name="Google Shape;231;p10"/>
            <p:cNvSpPr/>
            <p:nvPr/>
          </p:nvSpPr>
          <p:spPr>
            <a:xfrm>
              <a:off x="3308950" y="770772"/>
              <a:ext cx="614142" cy="125977"/>
            </a:xfrm>
            <a:custGeom>
              <a:rect b="b" l="l" r="r" t="t"/>
              <a:pathLst>
                <a:path extrusionOk="0" h="120000" w="120000">
                  <a:moveTo>
                    <a:pt x="0" y="0"/>
                  </a:moveTo>
                  <a:lnTo>
                    <a:pt x="0" y="60000"/>
                  </a:lnTo>
                  <a:lnTo>
                    <a:pt x="120000" y="60000"/>
                  </a:lnTo>
                  <a:lnTo>
                    <a:pt x="120000" y="120000"/>
                  </a:lnTo>
                </a:path>
              </a:pathLst>
            </a:custGeom>
            <a:noFill/>
            <a:ln cap="flat" cmpd="sng" w="12700">
              <a:solidFill>
                <a:srgbClr val="808799"/>
              </a:solidFill>
              <a:prstDash val="solid"/>
              <a:round/>
              <a:headEnd len="sm" w="sm" type="none"/>
              <a:tailEnd len="sm" w="sm" type="none"/>
            </a:ln>
          </p:spPr>
        </p:sp>
        <p:sp>
          <p:nvSpPr>
            <p:cNvPr id="232" name="Google Shape;232;p10"/>
            <p:cNvSpPr/>
            <p:nvPr/>
          </p:nvSpPr>
          <p:spPr>
            <a:xfrm>
              <a:off x="3686884" y="896749"/>
              <a:ext cx="472416" cy="314944"/>
            </a:xfrm>
            <a:prstGeom prst="roundRect">
              <a:avLst>
                <a:gd fmla="val 10000" name="adj"/>
              </a:avLst>
            </a:prstGeom>
            <a:solidFill>
              <a:srgbClr val="808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0"/>
            <p:cNvSpPr txBox="1"/>
            <p:nvPr/>
          </p:nvSpPr>
          <p:spPr>
            <a:xfrm>
              <a:off x="3696108" y="905973"/>
              <a:ext cx="453968" cy="296496"/>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lt1"/>
                </a:buClr>
                <a:buSzPts val="700"/>
                <a:buFont typeface="Calibri"/>
                <a:buNone/>
              </a:pPr>
              <a:r>
                <a:rPr b="1" lang="es-MX" sz="700">
                  <a:solidFill>
                    <a:schemeClr val="lt1"/>
                  </a:solidFill>
                  <a:latin typeface="Calibri"/>
                  <a:ea typeface="Calibri"/>
                  <a:cs typeface="Calibri"/>
                  <a:sym typeface="Calibri"/>
                </a:rPr>
                <a:t>Proyecto</a:t>
              </a:r>
              <a:endParaRPr/>
            </a:p>
          </p:txBody>
        </p:sp>
      </p:grpSp>
      <p:sp>
        <p:nvSpPr>
          <p:cNvPr id="234" name="Google Shape;234;p10"/>
          <p:cNvSpPr/>
          <p:nvPr/>
        </p:nvSpPr>
        <p:spPr>
          <a:xfrm>
            <a:off x="503238" y="376836"/>
            <a:ext cx="448329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PROYECTOS, PROGRAMAS Y PORTAFOLIO</a:t>
            </a:r>
            <a:endParaRPr sz="1000">
              <a:solidFill>
                <a:srgbClr val="A5A5A5"/>
              </a:solidFill>
              <a:latin typeface="Calibri"/>
              <a:ea typeface="Calibri"/>
              <a:cs typeface="Calibri"/>
              <a:sym typeface="Calibri"/>
            </a:endParaRPr>
          </a:p>
        </p:txBody>
      </p:sp>
      <p:sp>
        <p:nvSpPr>
          <p:cNvPr id="235" name="Google Shape;235;p10"/>
          <p:cNvSpPr/>
          <p:nvPr/>
        </p:nvSpPr>
        <p:spPr>
          <a:xfrm>
            <a:off x="4732841" y="911611"/>
            <a:ext cx="3942848" cy="418774"/>
          </a:xfrm>
          <a:prstGeom prst="roundRect">
            <a:avLst>
              <a:gd fmla="val 18326" name="adj"/>
            </a:avLst>
          </a:prstGeom>
          <a:solidFill>
            <a:srgbClr val="00B1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400">
                <a:solidFill>
                  <a:schemeClr val="lt1"/>
                </a:solidFill>
                <a:latin typeface="Calibri"/>
                <a:ea typeface="Calibri"/>
                <a:cs typeface="Calibri"/>
                <a:sym typeface="Calibri"/>
              </a:rPr>
              <a:t>Gestión de Portafolios</a:t>
            </a:r>
            <a:endParaRPr b="1" sz="1400">
              <a:solidFill>
                <a:schemeClr val="lt1"/>
              </a:solidFill>
              <a:latin typeface="Calibri"/>
              <a:ea typeface="Calibri"/>
              <a:cs typeface="Calibri"/>
              <a:sym typeface="Calibri"/>
            </a:endParaRPr>
          </a:p>
        </p:txBody>
      </p:sp>
      <p:grpSp>
        <p:nvGrpSpPr>
          <p:cNvPr id="236" name="Google Shape;236;p10"/>
          <p:cNvGrpSpPr/>
          <p:nvPr/>
        </p:nvGrpSpPr>
        <p:grpSpPr>
          <a:xfrm>
            <a:off x="4552488" y="952258"/>
            <a:ext cx="384060" cy="337543"/>
            <a:chOff x="5892512" y="2805541"/>
            <a:chExt cx="459474" cy="403823"/>
          </a:xfrm>
        </p:grpSpPr>
        <p:sp>
          <p:nvSpPr>
            <p:cNvPr id="237" name="Google Shape;237;p10"/>
            <p:cNvSpPr/>
            <p:nvPr/>
          </p:nvSpPr>
          <p:spPr>
            <a:xfrm>
              <a:off x="5956277" y="2824919"/>
              <a:ext cx="395709" cy="376075"/>
            </a:xfrm>
            <a:prstGeom prst="ellipse">
              <a:avLst/>
            </a:prstGeom>
            <a:solidFill>
              <a:srgbClr val="0B828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238" name="Google Shape;238;p10"/>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239" name="Google Shape;239;p10"/>
            <p:cNvSpPr/>
            <p:nvPr/>
          </p:nvSpPr>
          <p:spPr>
            <a:xfrm rot="5400000">
              <a:off x="6076285" y="2946262"/>
              <a:ext cx="186870" cy="122381"/>
            </a:xfrm>
            <a:prstGeom prst="triangle">
              <a:avLst>
                <a:gd fmla="val 50000" name="adj"/>
              </a:avLst>
            </a:prstGeom>
            <a:solidFill>
              <a:srgbClr val="00B1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grpSp>
      <p:sp>
        <p:nvSpPr>
          <p:cNvPr id="240" name="Google Shape;240;p10"/>
          <p:cNvSpPr/>
          <p:nvPr/>
        </p:nvSpPr>
        <p:spPr>
          <a:xfrm>
            <a:off x="512429" y="911611"/>
            <a:ext cx="3880184" cy="418774"/>
          </a:xfrm>
          <a:prstGeom prst="roundRect">
            <a:avLst>
              <a:gd fmla="val 18326" name="adj"/>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400">
                <a:solidFill>
                  <a:schemeClr val="lt1"/>
                </a:solidFill>
                <a:latin typeface="Calibri"/>
                <a:ea typeface="Calibri"/>
                <a:cs typeface="Calibri"/>
                <a:sym typeface="Calibri"/>
              </a:rPr>
              <a:t>Gestión de Programas</a:t>
            </a:r>
            <a:endParaRPr b="1" sz="1400">
              <a:solidFill>
                <a:schemeClr val="lt1"/>
              </a:solidFill>
              <a:latin typeface="Calibri"/>
              <a:ea typeface="Calibri"/>
              <a:cs typeface="Calibri"/>
              <a:sym typeface="Calibri"/>
            </a:endParaRPr>
          </a:p>
        </p:txBody>
      </p:sp>
      <p:grpSp>
        <p:nvGrpSpPr>
          <p:cNvPr id="241" name="Google Shape;241;p10"/>
          <p:cNvGrpSpPr/>
          <p:nvPr/>
        </p:nvGrpSpPr>
        <p:grpSpPr>
          <a:xfrm>
            <a:off x="332788" y="952258"/>
            <a:ext cx="384060" cy="337543"/>
            <a:chOff x="5892512" y="2805541"/>
            <a:chExt cx="459474" cy="403823"/>
          </a:xfrm>
        </p:grpSpPr>
        <p:sp>
          <p:nvSpPr>
            <p:cNvPr id="242" name="Google Shape;242;p10"/>
            <p:cNvSpPr/>
            <p:nvPr/>
          </p:nvSpPr>
          <p:spPr>
            <a:xfrm>
              <a:off x="5956277" y="2824919"/>
              <a:ext cx="395709" cy="376075"/>
            </a:xfrm>
            <a:prstGeom prst="ellipse">
              <a:avLst/>
            </a:prstGeom>
            <a:solidFill>
              <a:srgbClr val="B736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243" name="Google Shape;243;p10"/>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244" name="Google Shape;244;p10"/>
            <p:cNvSpPr/>
            <p:nvPr/>
          </p:nvSpPr>
          <p:spPr>
            <a:xfrm rot="5400000">
              <a:off x="6076285" y="2946262"/>
              <a:ext cx="186870" cy="122381"/>
            </a:xfrm>
            <a:prstGeom prst="triangle">
              <a:avLst>
                <a:gd fmla="val 50000" name="adj"/>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grpSp>
      <p:grpSp>
        <p:nvGrpSpPr>
          <p:cNvPr id="245" name="Google Shape;245;p10"/>
          <p:cNvGrpSpPr/>
          <p:nvPr/>
        </p:nvGrpSpPr>
        <p:grpSpPr>
          <a:xfrm>
            <a:off x="594200" y="3645434"/>
            <a:ext cx="3703566" cy="1397834"/>
            <a:chOff x="508303" y="3661418"/>
            <a:chExt cx="3883217" cy="1465640"/>
          </a:xfrm>
        </p:grpSpPr>
        <p:grpSp>
          <p:nvGrpSpPr>
            <p:cNvPr id="246" name="Google Shape;246;p10"/>
            <p:cNvGrpSpPr/>
            <p:nvPr/>
          </p:nvGrpSpPr>
          <p:grpSpPr>
            <a:xfrm>
              <a:off x="508303" y="3661418"/>
              <a:ext cx="3883217" cy="1465640"/>
              <a:chOff x="508303" y="3661418"/>
              <a:chExt cx="4940257" cy="1572570"/>
            </a:xfrm>
          </p:grpSpPr>
          <p:sp>
            <p:nvSpPr>
              <p:cNvPr id="247" name="Google Shape;247;p10"/>
              <p:cNvSpPr/>
              <p:nvPr/>
            </p:nvSpPr>
            <p:spPr>
              <a:xfrm>
                <a:off x="508303" y="3661418"/>
                <a:ext cx="1366911" cy="1572570"/>
              </a:xfrm>
              <a:prstGeom prst="roundRect">
                <a:avLst>
                  <a:gd fmla="val 7402" name="adj"/>
                </a:avLst>
              </a:prstGeom>
              <a:solidFill>
                <a:srgbClr val="D8D8D8"/>
              </a:solidFill>
              <a:ln>
                <a:noFill/>
              </a:ln>
            </p:spPr>
            <p:txBody>
              <a:bodyPr anchorCtr="0" anchor="t" bIns="45700" lIns="144000" spcFirstLastPara="1" rIns="0" wrap="square" tIns="144000">
                <a:noAutofit/>
              </a:bodyPr>
              <a:lstStyle/>
              <a:p>
                <a:pPr indent="0" lvl="0" marL="0" marR="0" rtl="0" algn="l">
                  <a:spcBef>
                    <a:spcPts val="0"/>
                  </a:spcBef>
                  <a:spcAft>
                    <a:spcPts val="0"/>
                  </a:spcAft>
                  <a:buNone/>
                </a:pPr>
                <a:r>
                  <a:rPr b="1" lang="es-MX" sz="1200">
                    <a:solidFill>
                      <a:schemeClr val="dk1"/>
                    </a:solidFill>
                    <a:latin typeface="Calibri"/>
                    <a:ea typeface="Calibri"/>
                    <a:cs typeface="Calibri"/>
                    <a:sym typeface="Calibri"/>
                  </a:rPr>
                  <a:t>Proyecto1</a:t>
                </a:r>
                <a:endParaRPr b="1" sz="1200">
                  <a:solidFill>
                    <a:schemeClr val="dk1"/>
                  </a:solidFill>
                  <a:latin typeface="Calibri"/>
                  <a:ea typeface="Calibri"/>
                  <a:cs typeface="Calibri"/>
                  <a:sym typeface="Calibri"/>
                </a:endParaRPr>
              </a:p>
              <a:p>
                <a:pPr indent="0" lvl="0" marL="0" marR="0" rtl="0" algn="l">
                  <a:spcBef>
                    <a:spcPts val="600"/>
                  </a:spcBef>
                  <a:spcAft>
                    <a:spcPts val="0"/>
                  </a:spcAft>
                  <a:buNone/>
                </a:pPr>
                <a:r>
                  <a:rPr lang="es-MX" sz="1200">
                    <a:solidFill>
                      <a:schemeClr val="dk1"/>
                    </a:solidFill>
                    <a:latin typeface="Calibri"/>
                    <a:ea typeface="Calibri"/>
                    <a:cs typeface="Calibri"/>
                    <a:sym typeface="Calibri"/>
                  </a:rPr>
                  <a:t>Gestión interna del proyecto</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48" name="Google Shape;248;p10"/>
              <p:cNvSpPr/>
              <p:nvPr/>
            </p:nvSpPr>
            <p:spPr>
              <a:xfrm>
                <a:off x="2298296" y="3661418"/>
                <a:ext cx="1366910" cy="1572570"/>
              </a:xfrm>
              <a:prstGeom prst="roundRect">
                <a:avLst>
                  <a:gd fmla="val 7402" name="adj"/>
                </a:avLst>
              </a:prstGeom>
              <a:solidFill>
                <a:srgbClr val="D8D8D8"/>
              </a:solidFill>
              <a:ln>
                <a:noFill/>
              </a:ln>
            </p:spPr>
            <p:txBody>
              <a:bodyPr anchorCtr="0" anchor="t" bIns="45700" lIns="144000" spcFirstLastPara="1" rIns="0" wrap="square" tIns="144000">
                <a:noAutofit/>
              </a:bodyPr>
              <a:lstStyle/>
              <a:p>
                <a:pPr indent="0" lvl="0" marL="0" marR="0" rtl="0" algn="l">
                  <a:spcBef>
                    <a:spcPts val="0"/>
                  </a:spcBef>
                  <a:spcAft>
                    <a:spcPts val="0"/>
                  </a:spcAft>
                  <a:buNone/>
                </a:pPr>
                <a:r>
                  <a:rPr b="1" lang="es-MX" sz="1200">
                    <a:solidFill>
                      <a:schemeClr val="dk1"/>
                    </a:solidFill>
                    <a:latin typeface="Calibri"/>
                    <a:ea typeface="Calibri"/>
                    <a:cs typeface="Calibri"/>
                    <a:sym typeface="Calibri"/>
                  </a:rPr>
                  <a:t>Proyecto2</a:t>
                </a:r>
                <a:endParaRPr b="1" sz="1200">
                  <a:solidFill>
                    <a:schemeClr val="dk1"/>
                  </a:solidFill>
                  <a:latin typeface="Calibri"/>
                  <a:ea typeface="Calibri"/>
                  <a:cs typeface="Calibri"/>
                  <a:sym typeface="Calibri"/>
                </a:endParaRPr>
              </a:p>
              <a:p>
                <a:pPr indent="0" lvl="0" marL="0" marR="0" rtl="0" algn="l">
                  <a:spcBef>
                    <a:spcPts val="600"/>
                  </a:spcBef>
                  <a:spcAft>
                    <a:spcPts val="0"/>
                  </a:spcAft>
                  <a:buNone/>
                </a:pPr>
                <a:r>
                  <a:rPr lang="es-MX" sz="1200">
                    <a:solidFill>
                      <a:schemeClr val="dk1"/>
                    </a:solidFill>
                    <a:latin typeface="Calibri"/>
                    <a:ea typeface="Calibri"/>
                    <a:cs typeface="Calibri"/>
                    <a:sym typeface="Calibri"/>
                  </a:rPr>
                  <a:t>Gestión interna del proyecto</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49" name="Google Shape;249;p10"/>
              <p:cNvSpPr/>
              <p:nvPr/>
            </p:nvSpPr>
            <p:spPr>
              <a:xfrm>
                <a:off x="4081649" y="3661418"/>
                <a:ext cx="1366911" cy="1572570"/>
              </a:xfrm>
              <a:prstGeom prst="roundRect">
                <a:avLst>
                  <a:gd fmla="val 7402" name="adj"/>
                </a:avLst>
              </a:prstGeom>
              <a:solidFill>
                <a:srgbClr val="D8D8D8"/>
              </a:solidFill>
              <a:ln>
                <a:noFill/>
              </a:ln>
            </p:spPr>
            <p:txBody>
              <a:bodyPr anchorCtr="0" anchor="t" bIns="45700" lIns="144000" spcFirstLastPara="1" rIns="0" wrap="square" tIns="144000">
                <a:noAutofit/>
              </a:bodyPr>
              <a:lstStyle/>
              <a:p>
                <a:pPr indent="0" lvl="0" marL="0" marR="0" rtl="0" algn="l">
                  <a:spcBef>
                    <a:spcPts val="0"/>
                  </a:spcBef>
                  <a:spcAft>
                    <a:spcPts val="0"/>
                  </a:spcAft>
                  <a:buNone/>
                </a:pPr>
                <a:r>
                  <a:rPr b="1" lang="es-MX" sz="1200">
                    <a:solidFill>
                      <a:schemeClr val="dk1"/>
                    </a:solidFill>
                    <a:latin typeface="Calibri"/>
                    <a:ea typeface="Calibri"/>
                    <a:cs typeface="Calibri"/>
                    <a:sym typeface="Calibri"/>
                  </a:rPr>
                  <a:t>Proyecto3</a:t>
                </a:r>
                <a:endParaRPr b="1" sz="1200">
                  <a:solidFill>
                    <a:schemeClr val="dk1"/>
                  </a:solidFill>
                  <a:latin typeface="Calibri"/>
                  <a:ea typeface="Calibri"/>
                  <a:cs typeface="Calibri"/>
                  <a:sym typeface="Calibri"/>
                </a:endParaRPr>
              </a:p>
              <a:p>
                <a:pPr indent="0" lvl="0" marL="0" marR="0" rtl="0" algn="l">
                  <a:spcBef>
                    <a:spcPts val="600"/>
                  </a:spcBef>
                  <a:spcAft>
                    <a:spcPts val="0"/>
                  </a:spcAft>
                  <a:buNone/>
                </a:pPr>
                <a:r>
                  <a:rPr lang="es-MX" sz="1200">
                    <a:solidFill>
                      <a:schemeClr val="dk1"/>
                    </a:solidFill>
                    <a:latin typeface="Calibri"/>
                    <a:ea typeface="Calibri"/>
                    <a:cs typeface="Calibri"/>
                    <a:sym typeface="Calibri"/>
                  </a:rPr>
                  <a:t>Gestión interna del proyecto</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grpSp>
        <p:sp>
          <p:nvSpPr>
            <p:cNvPr id="250" name="Google Shape;250;p10"/>
            <p:cNvSpPr/>
            <p:nvPr/>
          </p:nvSpPr>
          <p:spPr>
            <a:xfrm>
              <a:off x="1616203" y="3791648"/>
              <a:ext cx="260419" cy="184196"/>
            </a:xfrm>
            <a:prstGeom prst="rightArrow">
              <a:avLst>
                <a:gd fmla="val 50000" name="adj1"/>
                <a:gd fmla="val 50000" name="adj2"/>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1" name="Google Shape;251;p10"/>
            <p:cNvSpPr/>
            <p:nvPr/>
          </p:nvSpPr>
          <p:spPr>
            <a:xfrm>
              <a:off x="3038072" y="3791648"/>
              <a:ext cx="260419" cy="184196"/>
            </a:xfrm>
            <a:prstGeom prst="rightArrow">
              <a:avLst>
                <a:gd fmla="val 50000" name="adj1"/>
                <a:gd fmla="val 50000" name="adj2"/>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52" name="Google Shape;252;p10"/>
          <p:cNvSpPr/>
          <p:nvPr/>
        </p:nvSpPr>
        <p:spPr>
          <a:xfrm>
            <a:off x="503238" y="3232476"/>
            <a:ext cx="3889375" cy="2001512"/>
          </a:xfrm>
          <a:prstGeom prst="roundRect">
            <a:avLst>
              <a:gd fmla="val 7772" name="adj"/>
            </a:avLst>
          </a:prstGeom>
          <a:noFill/>
          <a:ln cap="flat" cmpd="sng" w="12700">
            <a:solidFill>
              <a:srgbClr val="8087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cxnSp>
        <p:nvCxnSpPr>
          <p:cNvPr id="258" name="Google Shape;258;p11"/>
          <p:cNvCxnSpPr/>
          <p:nvPr/>
        </p:nvCxnSpPr>
        <p:spPr>
          <a:xfrm>
            <a:off x="6066064" y="3951514"/>
            <a:ext cx="0" cy="238493"/>
          </a:xfrm>
          <a:prstGeom prst="straightConnector1">
            <a:avLst/>
          </a:prstGeom>
          <a:noFill/>
          <a:ln cap="flat" cmpd="sng" w="19050">
            <a:solidFill>
              <a:srgbClr val="808799"/>
            </a:solidFill>
            <a:prstDash val="solid"/>
            <a:round/>
            <a:headEnd len="sm" w="sm" type="none"/>
            <a:tailEnd len="sm" w="sm" type="none"/>
          </a:ln>
        </p:spPr>
      </p:cxnSp>
      <p:pic>
        <p:nvPicPr>
          <p:cNvPr id="259" name="Google Shape;259;p11"/>
          <p:cNvPicPr preferRelativeResize="0"/>
          <p:nvPr/>
        </p:nvPicPr>
        <p:blipFill rotWithShape="1">
          <a:blip r:embed="rId3">
            <a:alphaModFix/>
          </a:blip>
          <a:srcRect b="0" l="0" r="0" t="0"/>
          <a:stretch/>
        </p:blipFill>
        <p:spPr>
          <a:xfrm>
            <a:off x="503238" y="2109538"/>
            <a:ext cx="1996222" cy="827263"/>
          </a:xfrm>
          <a:prstGeom prst="rect">
            <a:avLst/>
          </a:prstGeom>
          <a:noFill/>
          <a:ln>
            <a:noFill/>
          </a:ln>
        </p:spPr>
      </p:pic>
      <p:sp>
        <p:nvSpPr>
          <p:cNvPr id="260" name="Google Shape;260;p11"/>
          <p:cNvSpPr txBox="1"/>
          <p:nvPr/>
        </p:nvSpPr>
        <p:spPr>
          <a:xfrm>
            <a:off x="502392" y="912812"/>
            <a:ext cx="8173534" cy="1057588"/>
          </a:xfrm>
          <a:prstGeom prst="rect">
            <a:avLst/>
          </a:prstGeom>
          <a:noFill/>
          <a:ln>
            <a:noFill/>
          </a:ln>
        </p:spPr>
        <p:txBody>
          <a:bodyPr anchorCtr="0" anchor="t" bIns="36000" lIns="0" spcFirstLastPara="1" rIns="0" wrap="square" tIns="0">
            <a:sp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Los portafolios y programas existen ante la necesidad de estructurar y organizar los proyectos con objetivos similares y alineados a objetivos de la empresa. En la imagen se puede observar que el banco ha decidido agrupar todos los proyectos de préstamos bajo un único programa. A su vez también se ha decidido que varios programas puedan ser agrupados bajo un mismo portafolio</a:t>
            </a:r>
            <a:endParaRPr sz="1600">
              <a:solidFill>
                <a:schemeClr val="dk1"/>
              </a:solidFill>
              <a:latin typeface="Calibri"/>
              <a:ea typeface="Calibri"/>
              <a:cs typeface="Calibri"/>
              <a:sym typeface="Calibri"/>
            </a:endParaRPr>
          </a:p>
        </p:txBody>
      </p:sp>
      <p:sp>
        <p:nvSpPr>
          <p:cNvPr id="261" name="Google Shape;261;p11"/>
          <p:cNvSpPr/>
          <p:nvPr/>
        </p:nvSpPr>
        <p:spPr>
          <a:xfrm>
            <a:off x="503238" y="376836"/>
            <a:ext cx="448329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PROYECTOS, PROGRAMAS Y PORTAFOLIO</a:t>
            </a:r>
            <a:endParaRPr sz="1000">
              <a:solidFill>
                <a:srgbClr val="A5A5A5"/>
              </a:solidFill>
              <a:latin typeface="Calibri"/>
              <a:ea typeface="Calibri"/>
              <a:cs typeface="Calibri"/>
              <a:sym typeface="Calibri"/>
            </a:endParaRPr>
          </a:p>
        </p:txBody>
      </p:sp>
      <p:sp>
        <p:nvSpPr>
          <p:cNvPr id="262" name="Google Shape;262;p11"/>
          <p:cNvSpPr/>
          <p:nvPr/>
        </p:nvSpPr>
        <p:spPr>
          <a:xfrm>
            <a:off x="3820886" y="2523169"/>
            <a:ext cx="1502228" cy="587829"/>
          </a:xfrm>
          <a:prstGeom prst="roundRect">
            <a:avLst>
              <a:gd fmla="val 16667" name="adj"/>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400">
                <a:solidFill>
                  <a:schemeClr val="lt1"/>
                </a:solidFill>
                <a:latin typeface="Calibri"/>
                <a:ea typeface="Calibri"/>
                <a:cs typeface="Calibri"/>
                <a:sym typeface="Calibri"/>
              </a:rPr>
              <a:t>Portafolio</a:t>
            </a:r>
            <a:endParaRPr/>
          </a:p>
          <a:p>
            <a:pPr indent="0" lvl="0" marL="0" marR="0" rtl="0" algn="ctr">
              <a:spcBef>
                <a:spcPts val="0"/>
              </a:spcBef>
              <a:spcAft>
                <a:spcPts val="0"/>
              </a:spcAft>
              <a:buNone/>
            </a:pPr>
            <a:r>
              <a:rPr b="1" lang="es-MX" sz="1400">
                <a:solidFill>
                  <a:schemeClr val="lt1"/>
                </a:solidFill>
                <a:latin typeface="Calibri"/>
                <a:ea typeface="Calibri"/>
                <a:cs typeface="Calibri"/>
                <a:sym typeface="Calibri"/>
              </a:rPr>
              <a:t>Banca Consumo</a:t>
            </a:r>
            <a:endParaRPr/>
          </a:p>
        </p:txBody>
      </p:sp>
      <p:sp>
        <p:nvSpPr>
          <p:cNvPr id="263" name="Google Shape;263;p11"/>
          <p:cNvSpPr/>
          <p:nvPr/>
        </p:nvSpPr>
        <p:spPr>
          <a:xfrm>
            <a:off x="503238" y="3450686"/>
            <a:ext cx="1502228" cy="587829"/>
          </a:xfrm>
          <a:prstGeom prst="roundRect">
            <a:avLst>
              <a:gd fmla="val 16667" name="adj"/>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s-MX" sz="1400">
                <a:solidFill>
                  <a:schemeClr val="lt1"/>
                </a:solidFill>
                <a:latin typeface="Calibri"/>
                <a:ea typeface="Calibri"/>
                <a:cs typeface="Calibri"/>
                <a:sym typeface="Calibri"/>
              </a:rPr>
              <a:t>Otros trabajos relacionados</a:t>
            </a:r>
            <a:endParaRPr/>
          </a:p>
        </p:txBody>
      </p:sp>
      <p:sp>
        <p:nvSpPr>
          <p:cNvPr id="264" name="Google Shape;264;p11"/>
          <p:cNvSpPr/>
          <p:nvPr/>
        </p:nvSpPr>
        <p:spPr>
          <a:xfrm>
            <a:off x="2103438" y="3450686"/>
            <a:ext cx="1502228" cy="587829"/>
          </a:xfrm>
          <a:prstGeom prst="roundRect">
            <a:avLst>
              <a:gd fmla="val 16667" name="adj"/>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s-MX" sz="1400">
                <a:solidFill>
                  <a:schemeClr val="lt1"/>
                </a:solidFill>
                <a:latin typeface="Calibri"/>
                <a:ea typeface="Calibri"/>
                <a:cs typeface="Calibri"/>
                <a:sym typeface="Calibri"/>
              </a:rPr>
              <a:t>Programa</a:t>
            </a:r>
            <a:endParaRPr/>
          </a:p>
        </p:txBody>
      </p:sp>
      <p:sp>
        <p:nvSpPr>
          <p:cNvPr id="265" name="Google Shape;265;p11"/>
          <p:cNvSpPr/>
          <p:nvPr/>
        </p:nvSpPr>
        <p:spPr>
          <a:xfrm>
            <a:off x="3703638" y="3450686"/>
            <a:ext cx="1502228" cy="587829"/>
          </a:xfrm>
          <a:prstGeom prst="roundRect">
            <a:avLst>
              <a:gd fmla="val 16667" name="adj"/>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s-MX" sz="1400">
                <a:solidFill>
                  <a:schemeClr val="lt1"/>
                </a:solidFill>
                <a:latin typeface="Calibri"/>
                <a:ea typeface="Calibri"/>
                <a:cs typeface="Calibri"/>
                <a:sym typeface="Calibri"/>
              </a:rPr>
              <a:t>Proyecto</a:t>
            </a:r>
            <a:endParaRPr/>
          </a:p>
        </p:txBody>
      </p:sp>
      <p:sp>
        <p:nvSpPr>
          <p:cNvPr id="266" name="Google Shape;266;p11"/>
          <p:cNvSpPr/>
          <p:nvPr/>
        </p:nvSpPr>
        <p:spPr>
          <a:xfrm>
            <a:off x="6904038" y="3450686"/>
            <a:ext cx="1502228" cy="587829"/>
          </a:xfrm>
          <a:prstGeom prst="roundRect">
            <a:avLst>
              <a:gd fmla="val 16667" name="adj"/>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s-MX" sz="1400">
                <a:solidFill>
                  <a:schemeClr val="lt1"/>
                </a:solidFill>
                <a:latin typeface="Calibri"/>
                <a:ea typeface="Calibri"/>
                <a:cs typeface="Calibri"/>
                <a:sym typeface="Calibri"/>
              </a:rPr>
              <a:t>Proyecto</a:t>
            </a:r>
            <a:endParaRPr/>
          </a:p>
        </p:txBody>
      </p:sp>
      <p:grpSp>
        <p:nvGrpSpPr>
          <p:cNvPr id="267" name="Google Shape;267;p11"/>
          <p:cNvGrpSpPr/>
          <p:nvPr/>
        </p:nvGrpSpPr>
        <p:grpSpPr>
          <a:xfrm>
            <a:off x="3469820" y="4307936"/>
            <a:ext cx="5205867" cy="753921"/>
            <a:chOff x="2372860" y="4307936"/>
            <a:chExt cx="6302828" cy="753921"/>
          </a:xfrm>
        </p:grpSpPr>
        <p:sp>
          <p:nvSpPr>
            <p:cNvPr id="268" name="Google Shape;268;p11"/>
            <p:cNvSpPr/>
            <p:nvPr/>
          </p:nvSpPr>
          <p:spPr>
            <a:xfrm>
              <a:off x="2372860" y="4307936"/>
              <a:ext cx="1502228" cy="753921"/>
            </a:xfrm>
            <a:prstGeom prst="roundRect">
              <a:avLst>
                <a:gd fmla="val 16667" name="adj"/>
              </a:avLst>
            </a:prstGeom>
            <a:solidFill>
              <a:srgbClr val="715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400">
                  <a:solidFill>
                    <a:schemeClr val="lt1"/>
                  </a:solidFill>
                  <a:latin typeface="Calibri"/>
                  <a:ea typeface="Calibri"/>
                  <a:cs typeface="Calibri"/>
                  <a:sym typeface="Calibri"/>
                </a:rPr>
                <a:t>Proyecto</a:t>
              </a:r>
              <a:endParaRPr/>
            </a:p>
            <a:p>
              <a:pPr indent="0" lvl="0" marL="0" marR="0" rtl="0" algn="ctr">
                <a:spcBef>
                  <a:spcPts val="0"/>
                </a:spcBef>
                <a:spcAft>
                  <a:spcPts val="0"/>
                </a:spcAft>
                <a:buNone/>
              </a:pPr>
              <a:r>
                <a:rPr lang="es-MX" sz="1400">
                  <a:solidFill>
                    <a:schemeClr val="lt1"/>
                  </a:solidFill>
                  <a:latin typeface="Calibri"/>
                  <a:ea typeface="Calibri"/>
                  <a:cs typeface="Calibri"/>
                  <a:sym typeface="Calibri"/>
                </a:rPr>
                <a:t>Préstamos Consumo</a:t>
              </a:r>
              <a:endParaRPr/>
            </a:p>
          </p:txBody>
        </p:sp>
        <p:sp>
          <p:nvSpPr>
            <p:cNvPr id="269" name="Google Shape;269;p11"/>
            <p:cNvSpPr/>
            <p:nvPr/>
          </p:nvSpPr>
          <p:spPr>
            <a:xfrm>
              <a:off x="3973060" y="4307936"/>
              <a:ext cx="1502228" cy="753921"/>
            </a:xfrm>
            <a:prstGeom prst="roundRect">
              <a:avLst>
                <a:gd fmla="val 16667" name="adj"/>
              </a:avLst>
            </a:prstGeom>
            <a:solidFill>
              <a:srgbClr val="715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400">
                  <a:solidFill>
                    <a:schemeClr val="lt1"/>
                  </a:solidFill>
                  <a:latin typeface="Calibri"/>
                  <a:ea typeface="Calibri"/>
                  <a:cs typeface="Calibri"/>
                  <a:sym typeface="Calibri"/>
                </a:rPr>
                <a:t>Proyecto</a:t>
              </a:r>
              <a:endParaRPr/>
            </a:p>
            <a:p>
              <a:pPr indent="0" lvl="0" marL="0" marR="0" rtl="0" algn="ctr">
                <a:spcBef>
                  <a:spcPts val="0"/>
                </a:spcBef>
                <a:spcAft>
                  <a:spcPts val="0"/>
                </a:spcAft>
                <a:buNone/>
              </a:pPr>
              <a:r>
                <a:rPr lang="es-MX" sz="1400">
                  <a:solidFill>
                    <a:schemeClr val="lt1"/>
                  </a:solidFill>
                  <a:latin typeface="Calibri"/>
                  <a:ea typeface="Calibri"/>
                  <a:cs typeface="Calibri"/>
                  <a:sym typeface="Calibri"/>
                </a:rPr>
                <a:t>Préstamos Hipotecarios</a:t>
              </a:r>
              <a:endParaRPr/>
            </a:p>
          </p:txBody>
        </p:sp>
        <p:sp>
          <p:nvSpPr>
            <p:cNvPr id="270" name="Google Shape;270;p11"/>
            <p:cNvSpPr/>
            <p:nvPr/>
          </p:nvSpPr>
          <p:spPr>
            <a:xfrm>
              <a:off x="5573260" y="4307936"/>
              <a:ext cx="1502228" cy="753921"/>
            </a:xfrm>
            <a:prstGeom prst="roundRect">
              <a:avLst>
                <a:gd fmla="val 16667" name="adj"/>
              </a:avLst>
            </a:prstGeom>
            <a:solidFill>
              <a:srgbClr val="715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400">
                  <a:solidFill>
                    <a:schemeClr val="lt1"/>
                  </a:solidFill>
                  <a:latin typeface="Calibri"/>
                  <a:ea typeface="Calibri"/>
                  <a:cs typeface="Calibri"/>
                  <a:sym typeface="Calibri"/>
                </a:rPr>
                <a:t>Proyecto Préstamos Estudios</a:t>
              </a:r>
              <a:endParaRPr/>
            </a:p>
          </p:txBody>
        </p:sp>
        <p:sp>
          <p:nvSpPr>
            <p:cNvPr id="271" name="Google Shape;271;p11"/>
            <p:cNvSpPr/>
            <p:nvPr/>
          </p:nvSpPr>
          <p:spPr>
            <a:xfrm>
              <a:off x="7173460" y="4307936"/>
              <a:ext cx="1502228" cy="753921"/>
            </a:xfrm>
            <a:prstGeom prst="roundRect">
              <a:avLst>
                <a:gd fmla="val 16667" name="adj"/>
              </a:avLst>
            </a:prstGeom>
            <a:solidFill>
              <a:srgbClr val="715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400">
                  <a:solidFill>
                    <a:schemeClr val="lt1"/>
                  </a:solidFill>
                  <a:latin typeface="Calibri"/>
                  <a:ea typeface="Calibri"/>
                  <a:cs typeface="Calibri"/>
                  <a:sym typeface="Calibri"/>
                </a:rPr>
                <a:t>Proyecto</a:t>
              </a:r>
              <a:endParaRPr/>
            </a:p>
            <a:p>
              <a:pPr indent="0" lvl="0" marL="0" marR="0" rtl="0" algn="ctr">
                <a:spcBef>
                  <a:spcPts val="0"/>
                </a:spcBef>
                <a:spcAft>
                  <a:spcPts val="0"/>
                </a:spcAft>
                <a:buNone/>
              </a:pPr>
              <a:r>
                <a:rPr lang="es-MX" sz="1400">
                  <a:solidFill>
                    <a:schemeClr val="lt1"/>
                  </a:solidFill>
                  <a:latin typeface="Calibri"/>
                  <a:ea typeface="Calibri"/>
                  <a:cs typeface="Calibri"/>
                  <a:sym typeface="Calibri"/>
                </a:rPr>
                <a:t>Préstamos Viajes</a:t>
              </a:r>
              <a:endParaRPr/>
            </a:p>
          </p:txBody>
        </p:sp>
      </p:grpSp>
      <p:cxnSp>
        <p:nvCxnSpPr>
          <p:cNvPr id="272" name="Google Shape;272;p11"/>
          <p:cNvCxnSpPr>
            <a:stCxn id="263" idx="0"/>
            <a:endCxn id="266" idx="0"/>
          </p:cNvCxnSpPr>
          <p:nvPr/>
        </p:nvCxnSpPr>
        <p:spPr>
          <a:xfrm flipH="1" rot="-5400000">
            <a:off x="4454452" y="250586"/>
            <a:ext cx="600" cy="6400800"/>
          </a:xfrm>
          <a:prstGeom prst="bentConnector3">
            <a:avLst>
              <a:gd fmla="val -37041667" name="adj1"/>
            </a:avLst>
          </a:prstGeom>
          <a:noFill/>
          <a:ln cap="flat" cmpd="sng" w="19050">
            <a:solidFill>
              <a:srgbClr val="808799"/>
            </a:solidFill>
            <a:prstDash val="solid"/>
            <a:round/>
            <a:headEnd len="sm" w="sm" type="none"/>
            <a:tailEnd len="sm" w="sm" type="none"/>
          </a:ln>
        </p:spPr>
      </p:cxnSp>
      <p:cxnSp>
        <p:nvCxnSpPr>
          <p:cNvPr id="273" name="Google Shape;273;p11"/>
          <p:cNvCxnSpPr>
            <a:stCxn id="262" idx="2"/>
          </p:cNvCxnSpPr>
          <p:nvPr/>
        </p:nvCxnSpPr>
        <p:spPr>
          <a:xfrm>
            <a:off x="4572000" y="3110998"/>
            <a:ext cx="0" cy="352500"/>
          </a:xfrm>
          <a:prstGeom prst="straightConnector1">
            <a:avLst/>
          </a:prstGeom>
          <a:noFill/>
          <a:ln cap="flat" cmpd="sng" w="19050">
            <a:solidFill>
              <a:srgbClr val="808799"/>
            </a:solidFill>
            <a:prstDash val="solid"/>
            <a:round/>
            <a:headEnd len="sm" w="sm" type="none"/>
            <a:tailEnd len="sm" w="sm" type="none"/>
          </a:ln>
        </p:spPr>
      </p:cxnSp>
      <p:cxnSp>
        <p:nvCxnSpPr>
          <p:cNvPr id="274" name="Google Shape;274;p11"/>
          <p:cNvCxnSpPr/>
          <p:nvPr/>
        </p:nvCxnSpPr>
        <p:spPr>
          <a:xfrm>
            <a:off x="2857500" y="3224893"/>
            <a:ext cx="0" cy="238493"/>
          </a:xfrm>
          <a:prstGeom prst="straightConnector1">
            <a:avLst/>
          </a:prstGeom>
          <a:noFill/>
          <a:ln cap="flat" cmpd="sng" w="19050">
            <a:solidFill>
              <a:srgbClr val="808799"/>
            </a:solidFill>
            <a:prstDash val="solid"/>
            <a:round/>
            <a:headEnd len="sm" w="sm" type="none"/>
            <a:tailEnd len="sm" w="sm" type="none"/>
          </a:ln>
        </p:spPr>
      </p:cxnSp>
      <p:cxnSp>
        <p:nvCxnSpPr>
          <p:cNvPr id="275" name="Google Shape;275;p11"/>
          <p:cNvCxnSpPr/>
          <p:nvPr/>
        </p:nvCxnSpPr>
        <p:spPr>
          <a:xfrm>
            <a:off x="6066064" y="3224893"/>
            <a:ext cx="0" cy="238493"/>
          </a:xfrm>
          <a:prstGeom prst="straightConnector1">
            <a:avLst/>
          </a:prstGeom>
          <a:noFill/>
          <a:ln cap="flat" cmpd="sng" w="19050">
            <a:solidFill>
              <a:srgbClr val="808799"/>
            </a:solidFill>
            <a:prstDash val="solid"/>
            <a:round/>
            <a:headEnd len="sm" w="sm" type="none"/>
            <a:tailEnd len="sm" w="sm" type="none"/>
          </a:ln>
        </p:spPr>
      </p:cxnSp>
      <p:sp>
        <p:nvSpPr>
          <p:cNvPr id="276" name="Google Shape;276;p11"/>
          <p:cNvSpPr/>
          <p:nvPr/>
        </p:nvSpPr>
        <p:spPr>
          <a:xfrm>
            <a:off x="5303838" y="3450686"/>
            <a:ext cx="1502228" cy="587829"/>
          </a:xfrm>
          <a:prstGeom prst="roundRect">
            <a:avLst>
              <a:gd fmla="val 16667" name="adj"/>
            </a:avLst>
          </a:prstGeom>
          <a:solidFill>
            <a:srgbClr val="715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400">
                <a:solidFill>
                  <a:schemeClr val="lt1"/>
                </a:solidFill>
                <a:latin typeface="Calibri"/>
                <a:ea typeface="Calibri"/>
                <a:cs typeface="Calibri"/>
                <a:sym typeface="Calibri"/>
              </a:rPr>
              <a:t>Programa</a:t>
            </a:r>
            <a:endParaRPr/>
          </a:p>
          <a:p>
            <a:pPr indent="0" lvl="0" marL="0" marR="0" rtl="0" algn="ctr">
              <a:spcBef>
                <a:spcPts val="0"/>
              </a:spcBef>
              <a:spcAft>
                <a:spcPts val="0"/>
              </a:spcAft>
              <a:buNone/>
            </a:pPr>
            <a:r>
              <a:rPr lang="es-MX" sz="1400">
                <a:solidFill>
                  <a:schemeClr val="lt1"/>
                </a:solidFill>
                <a:latin typeface="Calibri"/>
                <a:ea typeface="Calibri"/>
                <a:cs typeface="Calibri"/>
                <a:sym typeface="Calibri"/>
              </a:rPr>
              <a:t>Préstamos</a:t>
            </a:r>
            <a:endParaRPr/>
          </a:p>
        </p:txBody>
      </p:sp>
      <p:cxnSp>
        <p:nvCxnSpPr>
          <p:cNvPr id="277" name="Google Shape;277;p11"/>
          <p:cNvCxnSpPr>
            <a:stCxn id="268" idx="0"/>
            <a:endCxn id="271" idx="0"/>
          </p:cNvCxnSpPr>
          <p:nvPr/>
        </p:nvCxnSpPr>
        <p:spPr>
          <a:xfrm flipH="1" rot="-5400000">
            <a:off x="6072458" y="2325686"/>
            <a:ext cx="600" cy="3965100"/>
          </a:xfrm>
          <a:prstGeom prst="bentConnector3">
            <a:avLst>
              <a:gd fmla="val -19351923" name="adj1"/>
            </a:avLst>
          </a:prstGeom>
          <a:noFill/>
          <a:ln cap="flat" cmpd="sng" w="19050">
            <a:solidFill>
              <a:srgbClr val="808799"/>
            </a:solidFill>
            <a:prstDash val="solid"/>
            <a:round/>
            <a:headEnd len="sm" w="sm" type="none"/>
            <a:tailEnd len="sm" w="sm" type="none"/>
          </a:ln>
        </p:spPr>
      </p:cxnSp>
      <p:cxnSp>
        <p:nvCxnSpPr>
          <p:cNvPr id="278" name="Google Shape;278;p11"/>
          <p:cNvCxnSpPr>
            <a:endCxn id="269" idx="0"/>
          </p:cNvCxnSpPr>
          <p:nvPr/>
        </p:nvCxnSpPr>
        <p:spPr>
          <a:xfrm>
            <a:off x="5411905" y="4183436"/>
            <a:ext cx="0" cy="124500"/>
          </a:xfrm>
          <a:prstGeom prst="straightConnector1">
            <a:avLst/>
          </a:prstGeom>
          <a:noFill/>
          <a:ln cap="flat" cmpd="sng" w="19050">
            <a:solidFill>
              <a:srgbClr val="808799"/>
            </a:solidFill>
            <a:prstDash val="solid"/>
            <a:round/>
            <a:headEnd len="sm" w="sm" type="none"/>
            <a:tailEnd len="sm" w="sm" type="none"/>
          </a:ln>
        </p:spPr>
      </p:cxnSp>
      <p:cxnSp>
        <p:nvCxnSpPr>
          <p:cNvPr id="279" name="Google Shape;279;p11"/>
          <p:cNvCxnSpPr/>
          <p:nvPr/>
        </p:nvCxnSpPr>
        <p:spPr>
          <a:xfrm>
            <a:off x="6713655" y="4183288"/>
            <a:ext cx="0" cy="124648"/>
          </a:xfrm>
          <a:prstGeom prst="straightConnector1">
            <a:avLst/>
          </a:prstGeom>
          <a:noFill/>
          <a:ln cap="flat" cmpd="sng" w="19050">
            <a:solidFill>
              <a:srgbClr val="808799"/>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2"/>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6" name="Google Shape;286;p12"/>
          <p:cNvSpPr txBox="1"/>
          <p:nvPr/>
        </p:nvSpPr>
        <p:spPr>
          <a:xfrm>
            <a:off x="1008064" y="3169974"/>
            <a:ext cx="6520497" cy="129163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MX" sz="2800">
                <a:solidFill>
                  <a:schemeClr val="lt1"/>
                </a:solidFill>
                <a:latin typeface="Arial"/>
                <a:ea typeface="Arial"/>
                <a:cs typeface="Arial"/>
                <a:sym typeface="Arial"/>
              </a:rPr>
              <a:t>ORGANIZACIÓN CLIENTE Y </a:t>
            </a:r>
            <a:r>
              <a:rPr b="1" lang="es-MX" sz="2800">
                <a:solidFill>
                  <a:schemeClr val="lt1"/>
                </a:solidFill>
                <a:latin typeface="Arial"/>
                <a:ea typeface="Arial"/>
                <a:cs typeface="Arial"/>
                <a:sym typeface="Arial"/>
              </a:rPr>
              <a:t>ORGANIZACIÓN EJECUTANTE</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p:txBody>
      </p:sp>
      <p:pic>
        <p:nvPicPr>
          <p:cNvPr id="287" name="Google Shape;287;p12"/>
          <p:cNvPicPr preferRelativeResize="0"/>
          <p:nvPr/>
        </p:nvPicPr>
        <p:blipFill rotWithShape="1">
          <a:blip r:embed="rId3">
            <a:alphaModFix/>
          </a:blip>
          <a:srcRect b="0" l="0" r="0" t="0"/>
          <a:stretch/>
        </p:blipFill>
        <p:spPr>
          <a:xfrm>
            <a:off x="1008065" y="2869612"/>
            <a:ext cx="195423" cy="2012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13"/>
          <p:cNvPicPr preferRelativeResize="0"/>
          <p:nvPr/>
        </p:nvPicPr>
        <p:blipFill rotWithShape="1">
          <a:blip r:embed="rId3">
            <a:alphaModFix/>
          </a:blip>
          <a:srcRect b="0" l="0" r="0" t="0"/>
          <a:stretch/>
        </p:blipFill>
        <p:spPr>
          <a:xfrm>
            <a:off x="3156879" y="2678665"/>
            <a:ext cx="1022607" cy="986934"/>
          </a:xfrm>
          <a:prstGeom prst="rect">
            <a:avLst/>
          </a:prstGeom>
          <a:noFill/>
          <a:ln>
            <a:noFill/>
          </a:ln>
        </p:spPr>
      </p:pic>
      <p:pic>
        <p:nvPicPr>
          <p:cNvPr id="294" name="Google Shape;294;p13"/>
          <p:cNvPicPr preferRelativeResize="0"/>
          <p:nvPr/>
        </p:nvPicPr>
        <p:blipFill rotWithShape="1">
          <a:blip r:embed="rId4">
            <a:alphaModFix/>
          </a:blip>
          <a:srcRect b="0" l="0" r="0" t="0"/>
          <a:stretch/>
        </p:blipFill>
        <p:spPr>
          <a:xfrm>
            <a:off x="516927" y="2120742"/>
            <a:ext cx="1577064" cy="1711920"/>
          </a:xfrm>
          <a:prstGeom prst="rect">
            <a:avLst/>
          </a:prstGeom>
          <a:noFill/>
          <a:ln>
            <a:noFill/>
          </a:ln>
        </p:spPr>
      </p:pic>
      <p:sp>
        <p:nvSpPr>
          <p:cNvPr id="295" name="Google Shape;295;p13"/>
          <p:cNvSpPr txBox="1"/>
          <p:nvPr/>
        </p:nvSpPr>
        <p:spPr>
          <a:xfrm>
            <a:off x="516927" y="4814634"/>
            <a:ext cx="1553027"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1400">
                <a:solidFill>
                  <a:schemeClr val="dk1"/>
                </a:solidFill>
                <a:latin typeface="Arial"/>
                <a:ea typeface="Arial"/>
                <a:cs typeface="Arial"/>
                <a:sym typeface="Arial"/>
              </a:rPr>
              <a:t>Organización Cliente</a:t>
            </a:r>
            <a:endParaRPr/>
          </a:p>
        </p:txBody>
      </p:sp>
      <p:sp>
        <p:nvSpPr>
          <p:cNvPr id="296" name="Google Shape;296;p13"/>
          <p:cNvSpPr txBox="1"/>
          <p:nvPr/>
        </p:nvSpPr>
        <p:spPr>
          <a:xfrm>
            <a:off x="3156878" y="4807421"/>
            <a:ext cx="2607005"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1400">
                <a:solidFill>
                  <a:schemeClr val="dk1"/>
                </a:solidFill>
                <a:latin typeface="Arial"/>
                <a:ea typeface="Arial"/>
                <a:cs typeface="Arial"/>
                <a:sym typeface="Arial"/>
              </a:rPr>
              <a:t>Organización Ejecutante</a:t>
            </a:r>
            <a:endParaRPr/>
          </a:p>
        </p:txBody>
      </p:sp>
      <p:sp>
        <p:nvSpPr>
          <p:cNvPr id="297" name="Google Shape;297;p13"/>
          <p:cNvSpPr/>
          <p:nvPr/>
        </p:nvSpPr>
        <p:spPr>
          <a:xfrm>
            <a:off x="2186108" y="2812989"/>
            <a:ext cx="1022607" cy="646331"/>
          </a:xfrm>
          <a:prstGeom prst="leftArrow">
            <a:avLst>
              <a:gd fmla="val 50000" name="adj1"/>
              <a:gd fmla="val 50000" name="adj2"/>
            </a:avLst>
          </a:prstGeom>
          <a:solidFill>
            <a:srgbClr val="00B1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100">
                <a:solidFill>
                  <a:schemeClr val="lt1"/>
                </a:solidFill>
                <a:latin typeface="Arial"/>
                <a:ea typeface="Arial"/>
                <a:cs typeface="Arial"/>
                <a:sym typeface="Arial"/>
              </a:rPr>
              <a:t>Ejecuta</a:t>
            </a:r>
            <a:endParaRPr/>
          </a:p>
        </p:txBody>
      </p:sp>
      <p:sp>
        <p:nvSpPr>
          <p:cNvPr id="298" name="Google Shape;298;p13"/>
          <p:cNvSpPr txBox="1"/>
          <p:nvPr/>
        </p:nvSpPr>
        <p:spPr>
          <a:xfrm>
            <a:off x="540963" y="1398229"/>
            <a:ext cx="1577064" cy="60016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s-MX" sz="1100">
                <a:solidFill>
                  <a:schemeClr val="dk1"/>
                </a:solidFill>
                <a:latin typeface="Arial"/>
                <a:ea typeface="Arial"/>
                <a:cs typeface="Arial"/>
                <a:sym typeface="Arial"/>
              </a:rPr>
              <a:t>Proyecto de Construcción de Nueva Sede ISIL en Barranco</a:t>
            </a:r>
            <a:endParaRPr/>
          </a:p>
        </p:txBody>
      </p:sp>
      <p:pic>
        <p:nvPicPr>
          <p:cNvPr descr="Imagen que contiene traje, hombre&#10;&#10;Descripción generada automáticamente" id="299" name="Google Shape;299;p13"/>
          <p:cNvPicPr preferRelativeResize="0"/>
          <p:nvPr/>
        </p:nvPicPr>
        <p:blipFill rotWithShape="1">
          <a:blip r:embed="rId5">
            <a:alphaModFix/>
          </a:blip>
          <a:srcRect b="0" l="0" r="0" t="0"/>
          <a:stretch/>
        </p:blipFill>
        <p:spPr>
          <a:xfrm>
            <a:off x="4606990" y="1909897"/>
            <a:ext cx="722056" cy="722056"/>
          </a:xfrm>
          <a:prstGeom prst="rect">
            <a:avLst/>
          </a:prstGeom>
          <a:noFill/>
          <a:ln>
            <a:noFill/>
          </a:ln>
        </p:spPr>
      </p:pic>
      <p:sp>
        <p:nvSpPr>
          <p:cNvPr id="300" name="Google Shape;300;p13"/>
          <p:cNvSpPr txBox="1"/>
          <p:nvPr/>
        </p:nvSpPr>
        <p:spPr>
          <a:xfrm>
            <a:off x="4179486" y="2609253"/>
            <a:ext cx="157706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200">
                <a:solidFill>
                  <a:srgbClr val="00B1C2"/>
                </a:solidFill>
                <a:latin typeface="Calibri"/>
                <a:ea typeface="Calibri"/>
                <a:cs typeface="Calibri"/>
                <a:sym typeface="Calibri"/>
              </a:rPr>
              <a:t>Jefe de Proyecto</a:t>
            </a:r>
            <a:endParaRPr/>
          </a:p>
        </p:txBody>
      </p:sp>
      <p:pic>
        <p:nvPicPr>
          <p:cNvPr id="301" name="Google Shape;301;p13"/>
          <p:cNvPicPr preferRelativeResize="0"/>
          <p:nvPr/>
        </p:nvPicPr>
        <p:blipFill rotWithShape="1">
          <a:blip r:embed="rId6">
            <a:alphaModFix/>
          </a:blip>
          <a:srcRect b="0" l="0" r="0" t="0"/>
          <a:stretch/>
        </p:blipFill>
        <p:spPr>
          <a:xfrm>
            <a:off x="4568483" y="3365475"/>
            <a:ext cx="818339" cy="818339"/>
          </a:xfrm>
          <a:prstGeom prst="rect">
            <a:avLst/>
          </a:prstGeom>
          <a:noFill/>
          <a:ln>
            <a:noFill/>
          </a:ln>
        </p:spPr>
      </p:pic>
      <p:sp>
        <p:nvSpPr>
          <p:cNvPr id="302" name="Google Shape;302;p13"/>
          <p:cNvSpPr txBox="1"/>
          <p:nvPr/>
        </p:nvSpPr>
        <p:spPr>
          <a:xfrm>
            <a:off x="4179486" y="4228649"/>
            <a:ext cx="157706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200">
                <a:solidFill>
                  <a:srgbClr val="00B1C2"/>
                </a:solidFill>
                <a:latin typeface="Calibri"/>
                <a:ea typeface="Calibri"/>
                <a:cs typeface="Calibri"/>
                <a:sym typeface="Calibri"/>
              </a:rPr>
              <a:t>Equipo de Proyecto</a:t>
            </a:r>
            <a:endParaRPr/>
          </a:p>
        </p:txBody>
      </p:sp>
      <p:cxnSp>
        <p:nvCxnSpPr>
          <p:cNvPr id="303" name="Google Shape;303;p13"/>
          <p:cNvCxnSpPr>
            <a:stCxn id="300" idx="2"/>
            <a:endCxn id="301" idx="0"/>
          </p:cNvCxnSpPr>
          <p:nvPr/>
        </p:nvCxnSpPr>
        <p:spPr>
          <a:xfrm>
            <a:off x="4968018" y="2886252"/>
            <a:ext cx="9600" cy="479100"/>
          </a:xfrm>
          <a:prstGeom prst="straightConnector1">
            <a:avLst/>
          </a:prstGeom>
          <a:noFill/>
          <a:ln cap="flat" cmpd="sng" w="38100">
            <a:solidFill>
              <a:srgbClr val="808799"/>
            </a:solidFill>
            <a:prstDash val="solid"/>
            <a:round/>
            <a:headEnd len="sm" w="sm" type="none"/>
            <a:tailEnd len="med" w="med" type="triangle"/>
          </a:ln>
        </p:spPr>
      </p:cxnSp>
      <p:sp>
        <p:nvSpPr>
          <p:cNvPr id="304" name="Google Shape;304;p13"/>
          <p:cNvSpPr/>
          <p:nvPr/>
        </p:nvSpPr>
        <p:spPr>
          <a:xfrm>
            <a:off x="3130828" y="1674709"/>
            <a:ext cx="2633056" cy="2997278"/>
          </a:xfrm>
          <a:prstGeom prst="roundRect">
            <a:avLst>
              <a:gd fmla="val 16667" name="adj"/>
            </a:avLst>
          </a:prstGeom>
          <a:noFill/>
          <a:ln cap="flat" cmpd="sng" w="12700">
            <a:solidFill>
              <a:schemeClr val="accent1"/>
            </a:solidFill>
            <a:prstDash val="dash"/>
            <a:round/>
            <a:headEnd len="sm" w="sm" type="none"/>
            <a:tailEnd len="sm" w="sm" type="none"/>
          </a:ln>
          <a:effectLst>
            <a:outerShdw blurRad="95000" rotWithShape="0">
              <a:srgbClr val="000000">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5" name="Google Shape;305;p13"/>
          <p:cNvSpPr txBox="1"/>
          <p:nvPr/>
        </p:nvSpPr>
        <p:spPr>
          <a:xfrm>
            <a:off x="6296304" y="1821613"/>
            <a:ext cx="2381989" cy="258532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200">
                <a:solidFill>
                  <a:schemeClr val="dk1"/>
                </a:solidFill>
                <a:latin typeface="Calibri"/>
                <a:ea typeface="Calibri"/>
                <a:cs typeface="Calibri"/>
                <a:sym typeface="Calibri"/>
              </a:rPr>
              <a:t>En este caso COSAPI es la </a:t>
            </a:r>
            <a:r>
              <a:rPr b="1" lang="es-MX" sz="1200">
                <a:solidFill>
                  <a:srgbClr val="EE4639"/>
                </a:solidFill>
                <a:latin typeface="Calibri"/>
                <a:ea typeface="Calibri"/>
                <a:cs typeface="Calibri"/>
                <a:sym typeface="Calibri"/>
              </a:rPr>
              <a:t>organización que ejecutará </a:t>
            </a:r>
            <a:r>
              <a:rPr lang="es-MX" sz="1200">
                <a:solidFill>
                  <a:schemeClr val="dk1"/>
                </a:solidFill>
                <a:latin typeface="Calibri"/>
                <a:ea typeface="Calibri"/>
                <a:cs typeface="Calibri"/>
                <a:sym typeface="Calibri"/>
              </a:rPr>
              <a:t>los trabajos de construcción de la nueva sede de ISIL y nombrará un jefe de proyecto que liderará el equipo que conducirá las actividades necesarias para lograr el objetivo.</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s-MX" sz="1200">
                <a:solidFill>
                  <a:schemeClr val="dk1"/>
                </a:solidFill>
                <a:latin typeface="Calibri"/>
                <a:ea typeface="Calibri"/>
                <a:cs typeface="Calibri"/>
                <a:sym typeface="Calibri"/>
              </a:rPr>
              <a:t>ISIL es la </a:t>
            </a:r>
            <a:r>
              <a:rPr b="1" lang="es-MX" sz="1200">
                <a:solidFill>
                  <a:srgbClr val="EE4639"/>
                </a:solidFill>
                <a:latin typeface="Calibri"/>
                <a:ea typeface="Calibri"/>
                <a:cs typeface="Calibri"/>
                <a:sym typeface="Calibri"/>
              </a:rPr>
              <a:t>organización cliente </a:t>
            </a:r>
            <a:r>
              <a:rPr lang="es-MX" sz="1200">
                <a:solidFill>
                  <a:schemeClr val="dk1"/>
                </a:solidFill>
                <a:latin typeface="Calibri"/>
                <a:ea typeface="Calibri"/>
                <a:cs typeface="Calibri"/>
                <a:sym typeface="Calibri"/>
              </a:rPr>
              <a:t>ya que define el objetivo del proyecto y las características para la nueva sede. Es además responsable de aceptar el resultado que genere COSAPI durante cada etapa del proyecto.</a:t>
            </a:r>
            <a:endParaRPr sz="1200">
              <a:solidFill>
                <a:schemeClr val="dk1"/>
              </a:solidFill>
              <a:latin typeface="Calibri"/>
              <a:ea typeface="Calibri"/>
              <a:cs typeface="Calibri"/>
              <a:sym typeface="Calibri"/>
            </a:endParaRPr>
          </a:p>
        </p:txBody>
      </p:sp>
      <p:sp>
        <p:nvSpPr>
          <p:cNvPr id="306" name="Google Shape;306;p13"/>
          <p:cNvSpPr/>
          <p:nvPr/>
        </p:nvSpPr>
        <p:spPr>
          <a:xfrm>
            <a:off x="503238" y="376836"/>
            <a:ext cx="448329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ORGANIZACIÓN CLIENTE Y ORGANIZACIÓN EJECUTANTE</a:t>
            </a:r>
            <a:endParaRPr sz="1000">
              <a:solidFill>
                <a:srgbClr val="A5A5A5"/>
              </a:solidFill>
              <a:latin typeface="Calibri"/>
              <a:ea typeface="Calibri"/>
              <a:cs typeface="Calibri"/>
              <a:sym typeface="Calibri"/>
            </a:endParaRPr>
          </a:p>
        </p:txBody>
      </p:sp>
      <p:grpSp>
        <p:nvGrpSpPr>
          <p:cNvPr id="307" name="Google Shape;307;p13"/>
          <p:cNvGrpSpPr/>
          <p:nvPr/>
        </p:nvGrpSpPr>
        <p:grpSpPr>
          <a:xfrm>
            <a:off x="331492" y="907419"/>
            <a:ext cx="8344195" cy="406710"/>
            <a:chOff x="288323" y="907418"/>
            <a:chExt cx="10278781" cy="501005"/>
          </a:xfrm>
        </p:grpSpPr>
        <p:sp>
          <p:nvSpPr>
            <p:cNvPr id="308" name="Google Shape;308;p13"/>
            <p:cNvSpPr/>
            <p:nvPr/>
          </p:nvSpPr>
          <p:spPr>
            <a:xfrm>
              <a:off x="503236" y="907418"/>
              <a:ext cx="10063868" cy="501005"/>
            </a:xfrm>
            <a:prstGeom prst="roundRect">
              <a:avLst>
                <a:gd fmla="val 18326" name="adj"/>
              </a:avLst>
            </a:prstGeom>
            <a:solidFill>
              <a:srgbClr val="EE4639"/>
            </a:solidFill>
            <a:ln>
              <a:noFill/>
            </a:ln>
          </p:spPr>
          <p:txBody>
            <a:bodyPr anchorCtr="0" anchor="ctr" bIns="45700" lIns="288000" spcFirstLastPara="1" rIns="91425" wrap="square" tIns="45700">
              <a:noAutofit/>
            </a:bodyPr>
            <a:lstStyle/>
            <a:p>
              <a:pPr indent="0" lvl="0" marL="0" marR="0" rtl="0" algn="l">
                <a:spcBef>
                  <a:spcPts val="0"/>
                </a:spcBef>
                <a:spcAft>
                  <a:spcPts val="0"/>
                </a:spcAft>
                <a:buNone/>
              </a:pPr>
              <a:r>
                <a:rPr b="1" lang="es-MX" sz="1400">
                  <a:solidFill>
                    <a:schemeClr val="lt1"/>
                  </a:solidFill>
                  <a:latin typeface="Calibri"/>
                  <a:ea typeface="Calibri"/>
                  <a:cs typeface="Calibri"/>
                  <a:sym typeface="Calibri"/>
                </a:rPr>
                <a:t>CASO 1: </a:t>
              </a:r>
              <a:r>
                <a:rPr lang="es-MX" sz="1400">
                  <a:solidFill>
                    <a:schemeClr val="lt1"/>
                  </a:solidFill>
                  <a:latin typeface="Calibri"/>
                  <a:ea typeface="Calibri"/>
                  <a:cs typeface="Calibri"/>
                  <a:sym typeface="Calibri"/>
                </a:rPr>
                <a:t>Cuando la Organización Cliente es distinta a la Organización Ejecutante.</a:t>
              </a:r>
              <a:endParaRPr sz="1400">
                <a:solidFill>
                  <a:schemeClr val="lt1"/>
                </a:solidFill>
                <a:latin typeface="Calibri"/>
                <a:ea typeface="Calibri"/>
                <a:cs typeface="Calibri"/>
                <a:sym typeface="Calibri"/>
              </a:endParaRPr>
            </a:p>
          </p:txBody>
        </p:sp>
        <p:grpSp>
          <p:nvGrpSpPr>
            <p:cNvPr id="309" name="Google Shape;309;p13"/>
            <p:cNvGrpSpPr/>
            <p:nvPr/>
          </p:nvGrpSpPr>
          <p:grpSpPr>
            <a:xfrm>
              <a:off x="288323" y="956047"/>
              <a:ext cx="459474" cy="403823"/>
              <a:chOff x="5892512" y="2805541"/>
              <a:chExt cx="459474" cy="403823"/>
            </a:xfrm>
          </p:grpSpPr>
          <p:sp>
            <p:nvSpPr>
              <p:cNvPr id="310" name="Google Shape;310;p13"/>
              <p:cNvSpPr/>
              <p:nvPr/>
            </p:nvSpPr>
            <p:spPr>
              <a:xfrm>
                <a:off x="5956277" y="2824919"/>
                <a:ext cx="395709" cy="376075"/>
              </a:xfrm>
              <a:prstGeom prst="ellipse">
                <a:avLst/>
              </a:prstGeom>
              <a:solidFill>
                <a:srgbClr val="B736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311" name="Google Shape;311;p13"/>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312" name="Google Shape;312;p13"/>
              <p:cNvSpPr/>
              <p:nvPr/>
            </p:nvSpPr>
            <p:spPr>
              <a:xfrm rot="5400000">
                <a:off x="6076285" y="2946262"/>
                <a:ext cx="186870" cy="122381"/>
              </a:xfrm>
              <a:prstGeom prst="triangle">
                <a:avLst>
                  <a:gd fmla="val 50000" name="adj"/>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grpSp>
      </p:grpSp>
      <p:pic>
        <p:nvPicPr>
          <p:cNvPr descr="ISIL - ISIL" id="313" name="Google Shape;313;p13"/>
          <p:cNvPicPr preferRelativeResize="0"/>
          <p:nvPr/>
        </p:nvPicPr>
        <p:blipFill rotWithShape="1">
          <a:blip r:embed="rId7">
            <a:alphaModFix/>
          </a:blip>
          <a:srcRect b="17406" l="-29225" r="-30756" t="14149"/>
          <a:stretch/>
        </p:blipFill>
        <p:spPr>
          <a:xfrm>
            <a:off x="516927" y="3939620"/>
            <a:ext cx="1577063" cy="674717"/>
          </a:xfrm>
          <a:prstGeom prst="rect">
            <a:avLst/>
          </a:prstGeom>
          <a:solidFill>
            <a:srgbClr val="05B0F2"/>
          </a:solidFill>
          <a:ln>
            <a:noFill/>
          </a:ln>
        </p:spPr>
      </p:pic>
      <p:cxnSp>
        <p:nvCxnSpPr>
          <p:cNvPr id="314" name="Google Shape;314;p13"/>
          <p:cNvCxnSpPr/>
          <p:nvPr/>
        </p:nvCxnSpPr>
        <p:spPr>
          <a:xfrm>
            <a:off x="6155748" y="2038808"/>
            <a:ext cx="0" cy="1194080"/>
          </a:xfrm>
          <a:prstGeom prst="straightConnector1">
            <a:avLst/>
          </a:prstGeom>
          <a:noFill/>
          <a:ln cap="flat" cmpd="sng" w="12700">
            <a:solidFill>
              <a:srgbClr val="EE4639"/>
            </a:solidFill>
            <a:prstDash val="solid"/>
            <a:round/>
            <a:headEnd len="sm" w="sm" type="none"/>
            <a:tailEnd len="sm" w="sm" type="none"/>
          </a:ln>
        </p:spPr>
      </p:cxnSp>
      <p:sp>
        <p:nvSpPr>
          <p:cNvPr id="315" name="Google Shape;315;p13"/>
          <p:cNvSpPr/>
          <p:nvPr/>
        </p:nvSpPr>
        <p:spPr>
          <a:xfrm>
            <a:off x="6079406" y="1845710"/>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sp>
        <p:nvSpPr>
          <p:cNvPr id="316" name="Google Shape;316;p13"/>
          <p:cNvSpPr/>
          <p:nvPr/>
        </p:nvSpPr>
        <p:spPr>
          <a:xfrm>
            <a:off x="6079406" y="3297743"/>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descr="Imagen que contiene dibujo&#10;&#10;Descripción generada automáticamente" id="322" name="Google Shape;322;p14"/>
          <p:cNvPicPr preferRelativeResize="0"/>
          <p:nvPr/>
        </p:nvPicPr>
        <p:blipFill rotWithShape="1">
          <a:blip r:embed="rId3">
            <a:alphaModFix/>
          </a:blip>
          <a:srcRect b="0" l="0" r="0" t="0"/>
          <a:stretch/>
        </p:blipFill>
        <p:spPr>
          <a:xfrm>
            <a:off x="894812" y="1870895"/>
            <a:ext cx="640596" cy="641877"/>
          </a:xfrm>
          <a:prstGeom prst="rect">
            <a:avLst/>
          </a:prstGeom>
          <a:noFill/>
          <a:ln>
            <a:noFill/>
          </a:ln>
        </p:spPr>
      </p:pic>
      <p:sp>
        <p:nvSpPr>
          <p:cNvPr id="323" name="Google Shape;323;p14"/>
          <p:cNvSpPr/>
          <p:nvPr/>
        </p:nvSpPr>
        <p:spPr>
          <a:xfrm>
            <a:off x="3101544" y="3332866"/>
            <a:ext cx="2314542" cy="149875"/>
          </a:xfrm>
          <a:prstGeom prst="rect">
            <a:avLst/>
          </a:prstGeom>
          <a:solidFill>
            <a:srgbClr val="595959"/>
          </a:solidFill>
          <a:ln cap="flat" cmpd="sng" w="38100">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200">
                <a:solidFill>
                  <a:schemeClr val="lt1"/>
                </a:solidFill>
                <a:latin typeface="Calibri"/>
                <a:ea typeface="Calibri"/>
                <a:cs typeface="Calibri"/>
                <a:sym typeface="Calibri"/>
              </a:rPr>
              <a:t>Área de Logística</a:t>
            </a:r>
            <a:endParaRPr/>
          </a:p>
        </p:txBody>
      </p:sp>
      <p:pic>
        <p:nvPicPr>
          <p:cNvPr descr="Imagen que contiene naranja, interior, tabla, ventana&#10;&#10;Descripción generada automáticamente" id="324" name="Google Shape;324;p14"/>
          <p:cNvPicPr preferRelativeResize="0"/>
          <p:nvPr/>
        </p:nvPicPr>
        <p:blipFill rotWithShape="1">
          <a:blip r:embed="rId4">
            <a:alphaModFix/>
          </a:blip>
          <a:srcRect b="0" l="0" r="0" t="0"/>
          <a:stretch/>
        </p:blipFill>
        <p:spPr>
          <a:xfrm>
            <a:off x="3303644" y="2467927"/>
            <a:ext cx="413362" cy="413362"/>
          </a:xfrm>
          <a:prstGeom prst="rect">
            <a:avLst/>
          </a:prstGeom>
          <a:noFill/>
          <a:ln>
            <a:noFill/>
          </a:ln>
        </p:spPr>
      </p:pic>
      <p:sp>
        <p:nvSpPr>
          <p:cNvPr id="325" name="Google Shape;325;p14"/>
          <p:cNvSpPr txBox="1"/>
          <p:nvPr/>
        </p:nvSpPr>
        <p:spPr>
          <a:xfrm>
            <a:off x="2968500" y="2899690"/>
            <a:ext cx="108365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000">
                <a:solidFill>
                  <a:schemeClr val="dk1"/>
                </a:solidFill>
                <a:latin typeface="Calibri"/>
                <a:ea typeface="Calibri"/>
                <a:cs typeface="Calibri"/>
                <a:sym typeface="Calibri"/>
              </a:rPr>
              <a:t>Gerente de Logística</a:t>
            </a:r>
            <a:endParaRPr/>
          </a:p>
        </p:txBody>
      </p:sp>
      <p:pic>
        <p:nvPicPr>
          <p:cNvPr descr="Imagen que contiene computadora, interior, ventana, tabla&#10;&#10;Descripción generada automáticamente" id="326" name="Google Shape;326;p14"/>
          <p:cNvPicPr preferRelativeResize="0"/>
          <p:nvPr/>
        </p:nvPicPr>
        <p:blipFill rotWithShape="1">
          <a:blip r:embed="rId5">
            <a:alphaModFix/>
          </a:blip>
          <a:srcRect b="0" l="0" r="0" t="0"/>
          <a:stretch/>
        </p:blipFill>
        <p:spPr>
          <a:xfrm>
            <a:off x="4775968" y="2524767"/>
            <a:ext cx="413362" cy="413362"/>
          </a:xfrm>
          <a:prstGeom prst="rect">
            <a:avLst/>
          </a:prstGeom>
          <a:noFill/>
          <a:ln>
            <a:noFill/>
          </a:ln>
        </p:spPr>
      </p:pic>
      <p:sp>
        <p:nvSpPr>
          <p:cNvPr id="327" name="Google Shape;327;p14"/>
          <p:cNvSpPr txBox="1"/>
          <p:nvPr/>
        </p:nvSpPr>
        <p:spPr>
          <a:xfrm>
            <a:off x="4440823" y="2899690"/>
            <a:ext cx="108365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000">
                <a:solidFill>
                  <a:schemeClr val="dk1"/>
                </a:solidFill>
                <a:latin typeface="Calibri"/>
                <a:ea typeface="Calibri"/>
                <a:cs typeface="Calibri"/>
                <a:sym typeface="Calibri"/>
              </a:rPr>
              <a:t>Supervisor de Almacén</a:t>
            </a:r>
            <a:endParaRPr/>
          </a:p>
        </p:txBody>
      </p:sp>
      <p:sp>
        <p:nvSpPr>
          <p:cNvPr id="328" name="Google Shape;328;p14"/>
          <p:cNvSpPr/>
          <p:nvPr/>
        </p:nvSpPr>
        <p:spPr>
          <a:xfrm>
            <a:off x="556404" y="2850786"/>
            <a:ext cx="1377661" cy="1108384"/>
          </a:xfrm>
          <a:prstGeom prst="rect">
            <a:avLst/>
          </a:prstGeom>
          <a:solidFill>
            <a:srgbClr val="05B0F2"/>
          </a:solidFill>
          <a:ln cap="flat" cmpd="sng" w="12700">
            <a:solidFill>
              <a:srgbClr val="C4BD9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9" name="Google Shape;329;p14"/>
          <p:cNvSpPr txBox="1"/>
          <p:nvPr/>
        </p:nvSpPr>
        <p:spPr>
          <a:xfrm>
            <a:off x="600774" y="3287325"/>
            <a:ext cx="129097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200">
                <a:solidFill>
                  <a:schemeClr val="lt1"/>
                </a:solidFill>
                <a:latin typeface="Calibri"/>
                <a:ea typeface="Calibri"/>
                <a:cs typeface="Calibri"/>
                <a:sym typeface="Calibri"/>
              </a:rPr>
              <a:t>Área Original</a:t>
            </a:r>
            <a:endParaRPr/>
          </a:p>
          <a:p>
            <a:pPr indent="0" lvl="0" marL="0" marR="0" rtl="0" algn="ctr">
              <a:spcBef>
                <a:spcPts val="0"/>
              </a:spcBef>
              <a:spcAft>
                <a:spcPts val="0"/>
              </a:spcAft>
              <a:buNone/>
            </a:pPr>
            <a:r>
              <a:rPr b="1" lang="es-MX" sz="1200">
                <a:solidFill>
                  <a:schemeClr val="lt1"/>
                </a:solidFill>
                <a:latin typeface="Calibri"/>
                <a:ea typeface="Calibri"/>
                <a:cs typeface="Calibri"/>
                <a:sym typeface="Calibri"/>
              </a:rPr>
              <a:t>(200m2)</a:t>
            </a:r>
            <a:endParaRPr/>
          </a:p>
        </p:txBody>
      </p:sp>
      <p:sp>
        <p:nvSpPr>
          <p:cNvPr id="330" name="Google Shape;330;p14"/>
          <p:cNvSpPr/>
          <p:nvPr/>
        </p:nvSpPr>
        <p:spPr>
          <a:xfrm>
            <a:off x="556404" y="3959170"/>
            <a:ext cx="1377661" cy="1108383"/>
          </a:xfrm>
          <a:prstGeom prst="rect">
            <a:avLst/>
          </a:prstGeom>
          <a:solidFill>
            <a:srgbClr val="7150A0"/>
          </a:solidFill>
          <a:ln cap="flat" cmpd="sng" w="12700">
            <a:solidFill>
              <a:srgbClr val="D6E3B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1" name="Google Shape;331;p14"/>
          <p:cNvSpPr txBox="1"/>
          <p:nvPr/>
        </p:nvSpPr>
        <p:spPr>
          <a:xfrm>
            <a:off x="556404" y="4011529"/>
            <a:ext cx="1377661"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100">
                <a:solidFill>
                  <a:schemeClr val="lt1"/>
                </a:solidFill>
                <a:latin typeface="Calibri"/>
                <a:ea typeface="Calibri"/>
                <a:cs typeface="Calibri"/>
                <a:sym typeface="Calibri"/>
              </a:rPr>
              <a:t>Terreno a ampliar</a:t>
            </a:r>
            <a:endParaRPr/>
          </a:p>
          <a:p>
            <a:pPr indent="0" lvl="0" marL="0" marR="0" rtl="0" algn="ctr">
              <a:spcBef>
                <a:spcPts val="0"/>
              </a:spcBef>
              <a:spcAft>
                <a:spcPts val="0"/>
              </a:spcAft>
              <a:buNone/>
            </a:pPr>
            <a:r>
              <a:rPr b="1" lang="es-MX" sz="1100">
                <a:solidFill>
                  <a:schemeClr val="lt1"/>
                </a:solidFill>
                <a:latin typeface="Calibri"/>
                <a:ea typeface="Calibri"/>
                <a:cs typeface="Calibri"/>
                <a:sym typeface="Calibri"/>
              </a:rPr>
              <a:t>(150m2)</a:t>
            </a:r>
            <a:endParaRPr/>
          </a:p>
        </p:txBody>
      </p:sp>
      <p:sp>
        <p:nvSpPr>
          <p:cNvPr id="332" name="Google Shape;332;p14"/>
          <p:cNvSpPr/>
          <p:nvPr/>
        </p:nvSpPr>
        <p:spPr>
          <a:xfrm>
            <a:off x="980945" y="4484296"/>
            <a:ext cx="493282" cy="573569"/>
          </a:xfrm>
          <a:prstGeom prst="downArrow">
            <a:avLst>
              <a:gd fmla="val 50000" name="adj1"/>
              <a:gd fmla="val 50000" name="adj2"/>
            </a:avLst>
          </a:prstGeom>
          <a:solidFill>
            <a:srgbClr val="FDC2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3" name="Google Shape;333;p14"/>
          <p:cNvSpPr txBox="1"/>
          <p:nvPr/>
        </p:nvSpPr>
        <p:spPr>
          <a:xfrm>
            <a:off x="626865" y="2520730"/>
            <a:ext cx="117649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200">
                <a:solidFill>
                  <a:srgbClr val="EC1A25"/>
                </a:solidFill>
                <a:latin typeface="Arial"/>
                <a:ea typeface="Arial"/>
                <a:cs typeface="Arial"/>
                <a:sym typeface="Arial"/>
              </a:rPr>
              <a:t>Miraflores</a:t>
            </a:r>
            <a:endParaRPr/>
          </a:p>
        </p:txBody>
      </p:sp>
      <p:sp>
        <p:nvSpPr>
          <p:cNvPr id="334" name="Google Shape;334;p14"/>
          <p:cNvSpPr/>
          <p:nvPr/>
        </p:nvSpPr>
        <p:spPr>
          <a:xfrm>
            <a:off x="3101544" y="4554748"/>
            <a:ext cx="2314541" cy="149875"/>
          </a:xfrm>
          <a:prstGeom prst="rect">
            <a:avLst/>
          </a:prstGeom>
          <a:solidFill>
            <a:srgbClr val="595959"/>
          </a:solidFill>
          <a:ln cap="flat" cmpd="sng" w="38100">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200">
                <a:solidFill>
                  <a:schemeClr val="lt1"/>
                </a:solidFill>
                <a:latin typeface="Calibri"/>
                <a:ea typeface="Calibri"/>
                <a:cs typeface="Calibri"/>
                <a:sym typeface="Calibri"/>
              </a:rPr>
              <a:t>Área de Ingeniería</a:t>
            </a:r>
            <a:endParaRPr/>
          </a:p>
        </p:txBody>
      </p:sp>
      <p:sp>
        <p:nvSpPr>
          <p:cNvPr id="335" name="Google Shape;335;p14"/>
          <p:cNvSpPr txBox="1"/>
          <p:nvPr/>
        </p:nvSpPr>
        <p:spPr>
          <a:xfrm>
            <a:off x="3087584" y="4157339"/>
            <a:ext cx="84548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000">
                <a:solidFill>
                  <a:schemeClr val="dk1"/>
                </a:solidFill>
                <a:latin typeface="Calibri"/>
                <a:ea typeface="Calibri"/>
                <a:cs typeface="Calibri"/>
                <a:sym typeface="Calibri"/>
              </a:rPr>
              <a:t>Gerente de Ingeniería</a:t>
            </a:r>
            <a:endParaRPr/>
          </a:p>
        </p:txBody>
      </p:sp>
      <p:pic>
        <p:nvPicPr>
          <p:cNvPr descr="Imagen que contiene naranja, interior, tabla, ventana&#10;&#10;Descripción generada automáticamente" id="336" name="Google Shape;336;p14"/>
          <p:cNvPicPr preferRelativeResize="0"/>
          <p:nvPr/>
        </p:nvPicPr>
        <p:blipFill rotWithShape="1">
          <a:blip r:embed="rId4">
            <a:alphaModFix/>
          </a:blip>
          <a:srcRect b="0" l="0" r="0" t="0"/>
          <a:stretch/>
        </p:blipFill>
        <p:spPr>
          <a:xfrm>
            <a:off x="3303644" y="3746826"/>
            <a:ext cx="413362" cy="413362"/>
          </a:xfrm>
          <a:prstGeom prst="rect">
            <a:avLst/>
          </a:prstGeom>
          <a:noFill/>
          <a:ln>
            <a:noFill/>
          </a:ln>
        </p:spPr>
      </p:pic>
      <p:pic>
        <p:nvPicPr>
          <p:cNvPr descr="Imagen que contiene computadora, interior, ventana, tabla&#10;&#10;Descripción generada automáticamente" id="337" name="Google Shape;337;p14"/>
          <p:cNvPicPr preferRelativeResize="0"/>
          <p:nvPr/>
        </p:nvPicPr>
        <p:blipFill rotWithShape="1">
          <a:blip r:embed="rId5">
            <a:alphaModFix/>
          </a:blip>
          <a:srcRect b="0" l="0" r="0" t="0"/>
          <a:stretch/>
        </p:blipFill>
        <p:spPr>
          <a:xfrm>
            <a:off x="4775968" y="3763193"/>
            <a:ext cx="413362" cy="413362"/>
          </a:xfrm>
          <a:prstGeom prst="rect">
            <a:avLst/>
          </a:prstGeom>
          <a:noFill/>
          <a:ln>
            <a:noFill/>
          </a:ln>
        </p:spPr>
      </p:pic>
      <p:sp>
        <p:nvSpPr>
          <p:cNvPr id="338" name="Google Shape;338;p14"/>
          <p:cNvSpPr txBox="1"/>
          <p:nvPr/>
        </p:nvSpPr>
        <p:spPr>
          <a:xfrm>
            <a:off x="4658054" y="4157339"/>
            <a:ext cx="94900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1000">
                <a:solidFill>
                  <a:schemeClr val="dk1"/>
                </a:solidFill>
                <a:latin typeface="Calibri"/>
                <a:ea typeface="Calibri"/>
                <a:cs typeface="Calibri"/>
                <a:sym typeface="Calibri"/>
              </a:rPr>
              <a:t>Jefe de Proyecto</a:t>
            </a:r>
            <a:endParaRPr/>
          </a:p>
        </p:txBody>
      </p:sp>
      <p:sp>
        <p:nvSpPr>
          <p:cNvPr id="339" name="Google Shape;339;p14"/>
          <p:cNvSpPr txBox="1"/>
          <p:nvPr/>
        </p:nvSpPr>
        <p:spPr>
          <a:xfrm>
            <a:off x="407875" y="1465633"/>
            <a:ext cx="22221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1200">
                <a:solidFill>
                  <a:schemeClr val="dk1"/>
                </a:solidFill>
                <a:latin typeface="Arial"/>
                <a:ea typeface="Arial"/>
                <a:cs typeface="Arial"/>
                <a:sym typeface="Arial"/>
              </a:rPr>
              <a:t>Proyecto de Ampliación del Área de Almacén de Wong</a:t>
            </a:r>
            <a:endParaRPr/>
          </a:p>
        </p:txBody>
      </p:sp>
      <p:sp>
        <p:nvSpPr>
          <p:cNvPr id="340" name="Google Shape;340;p14"/>
          <p:cNvSpPr/>
          <p:nvPr/>
        </p:nvSpPr>
        <p:spPr>
          <a:xfrm>
            <a:off x="2896251" y="2264554"/>
            <a:ext cx="2710807" cy="2727469"/>
          </a:xfrm>
          <a:prstGeom prst="roundRect">
            <a:avLst>
              <a:gd fmla="val 16667" name="adj"/>
            </a:avLst>
          </a:prstGeom>
          <a:noFill/>
          <a:ln cap="flat" cmpd="sng" w="12700">
            <a:solidFill>
              <a:schemeClr val="accent1"/>
            </a:solidFill>
            <a:prstDash val="dash"/>
            <a:round/>
            <a:headEnd len="sm" w="sm" type="none"/>
            <a:tailEnd len="sm" w="sm" type="none"/>
          </a:ln>
          <a:effectLst>
            <a:outerShdw blurRad="95000" rotWithShape="0">
              <a:srgbClr val="000000">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1" name="Google Shape;341;p14"/>
          <p:cNvSpPr txBox="1"/>
          <p:nvPr/>
        </p:nvSpPr>
        <p:spPr>
          <a:xfrm>
            <a:off x="2993873" y="2078934"/>
            <a:ext cx="253442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200">
                <a:solidFill>
                  <a:schemeClr val="dk1"/>
                </a:solidFill>
                <a:latin typeface="Calibri"/>
                <a:ea typeface="Calibri"/>
                <a:cs typeface="Calibri"/>
                <a:sym typeface="Calibri"/>
              </a:rPr>
              <a:t>Organización Cliente</a:t>
            </a:r>
            <a:endParaRPr/>
          </a:p>
        </p:txBody>
      </p:sp>
      <p:sp>
        <p:nvSpPr>
          <p:cNvPr id="342" name="Google Shape;342;p14"/>
          <p:cNvSpPr txBox="1"/>
          <p:nvPr/>
        </p:nvSpPr>
        <p:spPr>
          <a:xfrm>
            <a:off x="3215281" y="4879227"/>
            <a:ext cx="2059146"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200">
                <a:solidFill>
                  <a:schemeClr val="dk1"/>
                </a:solidFill>
                <a:latin typeface="Calibri"/>
                <a:ea typeface="Calibri"/>
                <a:cs typeface="Calibri"/>
                <a:sym typeface="Calibri"/>
              </a:rPr>
              <a:t>Organización Ejecutante</a:t>
            </a:r>
            <a:endParaRPr/>
          </a:p>
        </p:txBody>
      </p:sp>
      <p:pic>
        <p:nvPicPr>
          <p:cNvPr descr="Imagen que contiene dibujo&#10;&#10;Descripción generada automáticamente" id="343" name="Google Shape;343;p14"/>
          <p:cNvPicPr preferRelativeResize="0"/>
          <p:nvPr/>
        </p:nvPicPr>
        <p:blipFill rotWithShape="1">
          <a:blip r:embed="rId3">
            <a:alphaModFix/>
          </a:blip>
          <a:srcRect b="0" l="0" r="0" t="0"/>
          <a:stretch/>
        </p:blipFill>
        <p:spPr>
          <a:xfrm>
            <a:off x="3940785" y="1434514"/>
            <a:ext cx="640596" cy="641877"/>
          </a:xfrm>
          <a:prstGeom prst="rect">
            <a:avLst/>
          </a:prstGeom>
          <a:noFill/>
          <a:ln>
            <a:noFill/>
          </a:ln>
        </p:spPr>
      </p:pic>
      <p:sp>
        <p:nvSpPr>
          <p:cNvPr id="344" name="Google Shape;344;p14"/>
          <p:cNvSpPr/>
          <p:nvPr/>
        </p:nvSpPr>
        <p:spPr>
          <a:xfrm>
            <a:off x="2008988" y="3394358"/>
            <a:ext cx="901584" cy="646331"/>
          </a:xfrm>
          <a:prstGeom prst="leftArrow">
            <a:avLst>
              <a:gd fmla="val 50000" name="adj1"/>
              <a:gd fmla="val 50000" name="adj2"/>
            </a:avLst>
          </a:prstGeom>
          <a:solidFill>
            <a:srgbClr val="00B1C2"/>
          </a:solidFill>
          <a:ln cap="flat" cmpd="sng" w="12700">
            <a:solidFill>
              <a:srgbClr val="48C2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200">
                <a:solidFill>
                  <a:schemeClr val="lt1"/>
                </a:solidFill>
                <a:latin typeface="Calibri"/>
                <a:ea typeface="Calibri"/>
                <a:cs typeface="Calibri"/>
                <a:sym typeface="Calibri"/>
              </a:rPr>
              <a:t>Ejecuta</a:t>
            </a:r>
            <a:endParaRPr/>
          </a:p>
        </p:txBody>
      </p:sp>
      <p:sp>
        <p:nvSpPr>
          <p:cNvPr id="345" name="Google Shape;345;p14"/>
          <p:cNvSpPr txBox="1"/>
          <p:nvPr/>
        </p:nvSpPr>
        <p:spPr>
          <a:xfrm>
            <a:off x="6330874" y="1822472"/>
            <a:ext cx="2344814" cy="230832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500">
                <a:solidFill>
                  <a:schemeClr val="dk1"/>
                </a:solidFill>
                <a:latin typeface="Calibri"/>
                <a:ea typeface="Calibri"/>
                <a:cs typeface="Calibri"/>
                <a:sym typeface="Calibri"/>
              </a:rPr>
              <a:t>En este caso la organización Wong se resuelve a sí misma el proyecto de ampliación del área de almacén.</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lang="es-MX" sz="1500">
                <a:solidFill>
                  <a:schemeClr val="dk1"/>
                </a:solidFill>
                <a:latin typeface="Calibri"/>
                <a:ea typeface="Calibri"/>
                <a:cs typeface="Calibri"/>
                <a:sym typeface="Calibri"/>
              </a:rPr>
              <a:t>Dentro de la misma organización el área de logística le solicita al área de ingeniería que se realice la ampliación referida.</a:t>
            </a:r>
            <a:endParaRPr/>
          </a:p>
        </p:txBody>
      </p:sp>
      <p:sp>
        <p:nvSpPr>
          <p:cNvPr id="346" name="Google Shape;346;p14"/>
          <p:cNvSpPr/>
          <p:nvPr/>
        </p:nvSpPr>
        <p:spPr>
          <a:xfrm>
            <a:off x="503238" y="376836"/>
            <a:ext cx="448329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ORGANIZACIÓN CLIENTE Y ORGANIZACIÓN EJECUTANTE</a:t>
            </a:r>
            <a:endParaRPr sz="1000">
              <a:solidFill>
                <a:srgbClr val="A5A5A5"/>
              </a:solidFill>
              <a:latin typeface="Calibri"/>
              <a:ea typeface="Calibri"/>
              <a:cs typeface="Calibri"/>
              <a:sym typeface="Calibri"/>
            </a:endParaRPr>
          </a:p>
        </p:txBody>
      </p:sp>
      <p:grpSp>
        <p:nvGrpSpPr>
          <p:cNvPr id="347" name="Google Shape;347;p14"/>
          <p:cNvGrpSpPr/>
          <p:nvPr/>
        </p:nvGrpSpPr>
        <p:grpSpPr>
          <a:xfrm>
            <a:off x="331492" y="907419"/>
            <a:ext cx="8344195" cy="406710"/>
            <a:chOff x="288323" y="907418"/>
            <a:chExt cx="10278781" cy="501005"/>
          </a:xfrm>
        </p:grpSpPr>
        <p:sp>
          <p:nvSpPr>
            <p:cNvPr id="348" name="Google Shape;348;p14"/>
            <p:cNvSpPr/>
            <p:nvPr/>
          </p:nvSpPr>
          <p:spPr>
            <a:xfrm>
              <a:off x="503236" y="907418"/>
              <a:ext cx="10063868" cy="501005"/>
            </a:xfrm>
            <a:prstGeom prst="roundRect">
              <a:avLst>
                <a:gd fmla="val 18326" name="adj"/>
              </a:avLst>
            </a:prstGeom>
            <a:solidFill>
              <a:srgbClr val="EE4639"/>
            </a:solidFill>
            <a:ln>
              <a:noFill/>
            </a:ln>
          </p:spPr>
          <p:txBody>
            <a:bodyPr anchorCtr="0" anchor="ctr" bIns="45700" lIns="288000" spcFirstLastPara="1" rIns="91425" wrap="square" tIns="45700">
              <a:noAutofit/>
            </a:bodyPr>
            <a:lstStyle/>
            <a:p>
              <a:pPr indent="0" lvl="0" marL="0" marR="0" rtl="0" algn="just">
                <a:spcBef>
                  <a:spcPts val="0"/>
                </a:spcBef>
                <a:spcAft>
                  <a:spcPts val="0"/>
                </a:spcAft>
                <a:buNone/>
              </a:pPr>
              <a:r>
                <a:rPr b="1" lang="es-MX" sz="1400">
                  <a:solidFill>
                    <a:schemeClr val="lt1"/>
                  </a:solidFill>
                  <a:latin typeface="Calibri"/>
                  <a:ea typeface="Calibri"/>
                  <a:cs typeface="Calibri"/>
                  <a:sym typeface="Calibri"/>
                </a:rPr>
                <a:t>CASO 2: </a:t>
              </a:r>
              <a:r>
                <a:rPr lang="es-MX" sz="1400">
                  <a:solidFill>
                    <a:schemeClr val="lt1"/>
                  </a:solidFill>
                  <a:latin typeface="Calibri"/>
                  <a:ea typeface="Calibri"/>
                  <a:cs typeface="Calibri"/>
                  <a:sym typeface="Calibri"/>
                </a:rPr>
                <a:t>Cuando la Organización Cliente es la misma que la Organización Ejecutante.</a:t>
              </a:r>
              <a:endParaRPr sz="1400">
                <a:solidFill>
                  <a:schemeClr val="lt1"/>
                </a:solidFill>
                <a:latin typeface="Calibri"/>
                <a:ea typeface="Calibri"/>
                <a:cs typeface="Calibri"/>
                <a:sym typeface="Calibri"/>
              </a:endParaRPr>
            </a:p>
          </p:txBody>
        </p:sp>
        <p:grpSp>
          <p:nvGrpSpPr>
            <p:cNvPr id="349" name="Google Shape;349;p14"/>
            <p:cNvGrpSpPr/>
            <p:nvPr/>
          </p:nvGrpSpPr>
          <p:grpSpPr>
            <a:xfrm>
              <a:off x="288323" y="956047"/>
              <a:ext cx="459474" cy="403823"/>
              <a:chOff x="5892512" y="2805541"/>
              <a:chExt cx="459474" cy="403823"/>
            </a:xfrm>
          </p:grpSpPr>
          <p:sp>
            <p:nvSpPr>
              <p:cNvPr id="350" name="Google Shape;350;p14"/>
              <p:cNvSpPr/>
              <p:nvPr/>
            </p:nvSpPr>
            <p:spPr>
              <a:xfrm>
                <a:off x="5956277" y="2824919"/>
                <a:ext cx="395709" cy="376075"/>
              </a:xfrm>
              <a:prstGeom prst="ellipse">
                <a:avLst/>
              </a:prstGeom>
              <a:solidFill>
                <a:srgbClr val="B736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351" name="Google Shape;351;p14"/>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352" name="Google Shape;352;p14"/>
              <p:cNvSpPr/>
              <p:nvPr/>
            </p:nvSpPr>
            <p:spPr>
              <a:xfrm rot="5400000">
                <a:off x="6076285" y="2946262"/>
                <a:ext cx="186870" cy="122381"/>
              </a:xfrm>
              <a:prstGeom prst="triangle">
                <a:avLst>
                  <a:gd fmla="val 50000" name="adj"/>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grpSp>
      </p:grpSp>
      <p:cxnSp>
        <p:nvCxnSpPr>
          <p:cNvPr id="353" name="Google Shape;353;p14"/>
          <p:cNvCxnSpPr/>
          <p:nvPr/>
        </p:nvCxnSpPr>
        <p:spPr>
          <a:xfrm>
            <a:off x="6155748" y="2038808"/>
            <a:ext cx="0" cy="937826"/>
          </a:xfrm>
          <a:prstGeom prst="straightConnector1">
            <a:avLst/>
          </a:prstGeom>
          <a:noFill/>
          <a:ln cap="flat" cmpd="sng" w="12700">
            <a:solidFill>
              <a:srgbClr val="EE4639"/>
            </a:solidFill>
            <a:prstDash val="solid"/>
            <a:round/>
            <a:headEnd len="sm" w="sm" type="none"/>
            <a:tailEnd len="sm" w="sm" type="none"/>
          </a:ln>
        </p:spPr>
      </p:cxnSp>
      <p:sp>
        <p:nvSpPr>
          <p:cNvPr id="354" name="Google Shape;354;p14"/>
          <p:cNvSpPr/>
          <p:nvPr/>
        </p:nvSpPr>
        <p:spPr>
          <a:xfrm>
            <a:off x="6079406" y="1845710"/>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sp>
        <p:nvSpPr>
          <p:cNvPr id="355" name="Google Shape;355;p14"/>
          <p:cNvSpPr/>
          <p:nvPr/>
        </p:nvSpPr>
        <p:spPr>
          <a:xfrm>
            <a:off x="6079406" y="2996485"/>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15"/>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2" name="Google Shape;362;p15"/>
          <p:cNvSpPr txBox="1"/>
          <p:nvPr/>
        </p:nvSpPr>
        <p:spPr>
          <a:xfrm>
            <a:off x="1008064" y="3169974"/>
            <a:ext cx="6520497"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MX" sz="2800">
                <a:solidFill>
                  <a:schemeClr val="lt1"/>
                </a:solidFill>
                <a:latin typeface="Arial"/>
                <a:ea typeface="Arial"/>
                <a:cs typeface="Arial"/>
                <a:sym typeface="Arial"/>
              </a:rPr>
              <a:t>INFLUENCIAS DE </a:t>
            </a:r>
            <a:br>
              <a:rPr b="1" lang="es-MX" sz="2800">
                <a:solidFill>
                  <a:schemeClr val="lt1"/>
                </a:solidFill>
                <a:latin typeface="Arial"/>
                <a:ea typeface="Arial"/>
                <a:cs typeface="Arial"/>
                <a:sym typeface="Arial"/>
              </a:rPr>
            </a:br>
            <a:r>
              <a:rPr b="1" lang="es-MX" sz="2800">
                <a:solidFill>
                  <a:schemeClr val="lt1"/>
                </a:solidFill>
                <a:latin typeface="Arial"/>
                <a:ea typeface="Arial"/>
                <a:cs typeface="Arial"/>
                <a:sym typeface="Arial"/>
              </a:rPr>
              <a:t>LA ORGANIZACIÓN</a:t>
            </a:r>
            <a:endParaRPr b="1" sz="2800">
              <a:solidFill>
                <a:schemeClr val="lt1"/>
              </a:solidFill>
              <a:latin typeface="Arial"/>
              <a:ea typeface="Arial"/>
              <a:cs typeface="Arial"/>
              <a:sym typeface="Arial"/>
            </a:endParaRPr>
          </a:p>
        </p:txBody>
      </p:sp>
      <p:pic>
        <p:nvPicPr>
          <p:cNvPr id="363" name="Google Shape;363;p15"/>
          <p:cNvPicPr preferRelativeResize="0"/>
          <p:nvPr/>
        </p:nvPicPr>
        <p:blipFill rotWithShape="1">
          <a:blip r:embed="rId3">
            <a:alphaModFix/>
          </a:blip>
          <a:srcRect b="0" l="0" r="0" t="0"/>
          <a:stretch/>
        </p:blipFill>
        <p:spPr>
          <a:xfrm>
            <a:off x="1008065" y="2869612"/>
            <a:ext cx="195423" cy="20125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grpSp>
        <p:nvGrpSpPr>
          <p:cNvPr id="369" name="Google Shape;369;p16"/>
          <p:cNvGrpSpPr/>
          <p:nvPr/>
        </p:nvGrpSpPr>
        <p:grpSpPr>
          <a:xfrm>
            <a:off x="566179" y="1410912"/>
            <a:ext cx="3616470" cy="2893176"/>
            <a:chOff x="298607" y="0"/>
            <a:chExt cx="3616470" cy="2893176"/>
          </a:xfrm>
        </p:grpSpPr>
        <p:sp>
          <p:nvSpPr>
            <p:cNvPr id="370" name="Google Shape;370;p16"/>
            <p:cNvSpPr/>
            <p:nvPr/>
          </p:nvSpPr>
          <p:spPr>
            <a:xfrm>
              <a:off x="298607" y="723294"/>
              <a:ext cx="2169882" cy="2169882"/>
            </a:xfrm>
            <a:prstGeom prst="ellipse">
              <a:avLst/>
            </a:prstGeom>
            <a:solidFill>
              <a:srgbClr val="FE7828"/>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6"/>
            <p:cNvSpPr/>
            <p:nvPr/>
          </p:nvSpPr>
          <p:spPr>
            <a:xfrm>
              <a:off x="732583" y="1157270"/>
              <a:ext cx="1301929" cy="1301929"/>
            </a:xfrm>
            <a:prstGeom prst="ellipse">
              <a:avLst/>
            </a:prstGeom>
            <a:solidFill>
              <a:srgbClr val="92C14E"/>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6"/>
            <p:cNvSpPr/>
            <p:nvPr/>
          </p:nvSpPr>
          <p:spPr>
            <a:xfrm>
              <a:off x="1166560" y="1591246"/>
              <a:ext cx="433976" cy="433976"/>
            </a:xfrm>
            <a:prstGeom prst="ellipse">
              <a:avLst/>
            </a:prstGeom>
            <a:solidFill>
              <a:srgbClr val="00B1C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6"/>
            <p:cNvSpPr/>
            <p:nvPr/>
          </p:nvSpPr>
          <p:spPr>
            <a:xfrm>
              <a:off x="2830136" y="0"/>
              <a:ext cx="1084941" cy="63288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6"/>
            <p:cNvSpPr txBox="1"/>
            <p:nvPr/>
          </p:nvSpPr>
          <p:spPr>
            <a:xfrm>
              <a:off x="2830136" y="0"/>
              <a:ext cx="1084941" cy="632882"/>
            </a:xfrm>
            <a:prstGeom prst="rect">
              <a:avLst/>
            </a:prstGeom>
            <a:noFill/>
            <a:ln>
              <a:noFill/>
            </a:ln>
          </p:spPr>
          <p:txBody>
            <a:bodyPr anchorCtr="0" anchor="ctr" bIns="25400" lIns="142225" spcFirstLastPara="1" rIns="25400" wrap="square" tIns="25400">
              <a:noAutofit/>
            </a:bodyPr>
            <a:lstStyle/>
            <a:p>
              <a:pPr indent="0" lvl="0" marL="0" marR="0" rtl="0" algn="l">
                <a:lnSpc>
                  <a:spcPct val="90000"/>
                </a:lnSpc>
                <a:spcBef>
                  <a:spcPts val="0"/>
                </a:spcBef>
                <a:spcAft>
                  <a:spcPts val="0"/>
                </a:spcAft>
                <a:buClr>
                  <a:schemeClr val="dk1"/>
                </a:buClr>
                <a:buSzPts val="2000"/>
                <a:buFont typeface="Calibri"/>
                <a:buNone/>
              </a:pPr>
              <a:r>
                <a:rPr lang="es-MX" sz="2000">
                  <a:solidFill>
                    <a:schemeClr val="dk1"/>
                  </a:solidFill>
                  <a:latin typeface="Calibri"/>
                  <a:ea typeface="Calibri"/>
                  <a:cs typeface="Calibri"/>
                  <a:sym typeface="Calibri"/>
                </a:rPr>
                <a:t>Proyecto</a:t>
              </a:r>
              <a:endParaRPr sz="2000">
                <a:solidFill>
                  <a:schemeClr val="dk1"/>
                </a:solidFill>
                <a:latin typeface="Calibri"/>
                <a:ea typeface="Calibri"/>
                <a:cs typeface="Calibri"/>
                <a:sym typeface="Calibri"/>
              </a:endParaRPr>
            </a:p>
          </p:txBody>
        </p:sp>
        <p:cxnSp>
          <p:nvCxnSpPr>
            <p:cNvPr id="375" name="Google Shape;375;p16"/>
            <p:cNvCxnSpPr/>
            <p:nvPr/>
          </p:nvCxnSpPr>
          <p:spPr>
            <a:xfrm>
              <a:off x="2558901" y="316441"/>
              <a:ext cx="271235" cy="0"/>
            </a:xfrm>
            <a:prstGeom prst="straightConnector1">
              <a:avLst/>
            </a:prstGeom>
            <a:solidFill>
              <a:srgbClr val="49ACC5"/>
            </a:solidFill>
            <a:ln cap="flat" cmpd="sng" w="12700">
              <a:solidFill>
                <a:srgbClr val="7F7F7F"/>
              </a:solidFill>
              <a:prstDash val="solid"/>
              <a:round/>
              <a:headEnd len="sm" w="sm" type="none"/>
              <a:tailEnd len="sm" w="sm" type="none"/>
            </a:ln>
          </p:spPr>
        </p:cxnSp>
        <p:cxnSp>
          <p:nvCxnSpPr>
            <p:cNvPr id="376" name="Google Shape;376;p16"/>
            <p:cNvCxnSpPr/>
            <p:nvPr/>
          </p:nvCxnSpPr>
          <p:spPr>
            <a:xfrm rot="5400000">
              <a:off x="1224966" y="475384"/>
              <a:ext cx="1491432" cy="1174267"/>
            </a:xfrm>
            <a:prstGeom prst="straightConnector1">
              <a:avLst/>
            </a:prstGeom>
            <a:solidFill>
              <a:srgbClr val="49ACC5"/>
            </a:solidFill>
            <a:ln cap="flat" cmpd="sng" w="12700">
              <a:solidFill>
                <a:srgbClr val="7F7F7F"/>
              </a:solidFill>
              <a:prstDash val="solid"/>
              <a:round/>
              <a:headEnd len="sm" w="sm" type="none"/>
              <a:tailEnd len="sm" w="sm" type="none"/>
            </a:ln>
          </p:spPr>
        </p:cxnSp>
        <p:sp>
          <p:nvSpPr>
            <p:cNvPr id="377" name="Google Shape;377;p16"/>
            <p:cNvSpPr/>
            <p:nvPr/>
          </p:nvSpPr>
          <p:spPr>
            <a:xfrm>
              <a:off x="2830136" y="632882"/>
              <a:ext cx="1084941" cy="63288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6"/>
            <p:cNvSpPr txBox="1"/>
            <p:nvPr/>
          </p:nvSpPr>
          <p:spPr>
            <a:xfrm>
              <a:off x="2830136" y="632882"/>
              <a:ext cx="1084941" cy="632882"/>
            </a:xfrm>
            <a:prstGeom prst="rect">
              <a:avLst/>
            </a:prstGeom>
            <a:noFill/>
            <a:ln>
              <a:noFill/>
            </a:ln>
          </p:spPr>
          <p:txBody>
            <a:bodyPr anchorCtr="0" anchor="ctr" bIns="25400" lIns="142225" spcFirstLastPara="1" rIns="25400" wrap="square" tIns="25400">
              <a:noAutofit/>
            </a:bodyPr>
            <a:lstStyle/>
            <a:p>
              <a:pPr indent="0" lvl="0" marL="0" marR="0" rtl="0" algn="l">
                <a:lnSpc>
                  <a:spcPct val="90000"/>
                </a:lnSpc>
                <a:spcBef>
                  <a:spcPts val="0"/>
                </a:spcBef>
                <a:spcAft>
                  <a:spcPts val="0"/>
                </a:spcAft>
                <a:buClr>
                  <a:schemeClr val="dk1"/>
                </a:buClr>
                <a:buSzPts val="2000"/>
                <a:buFont typeface="Calibri"/>
                <a:buNone/>
              </a:pPr>
              <a:r>
                <a:rPr lang="es-MX" sz="2000">
                  <a:solidFill>
                    <a:schemeClr val="dk1"/>
                  </a:solidFill>
                  <a:latin typeface="Calibri"/>
                  <a:ea typeface="Calibri"/>
                  <a:cs typeface="Calibri"/>
                  <a:sym typeface="Calibri"/>
                </a:rPr>
                <a:t>Empresa</a:t>
              </a:r>
              <a:endParaRPr sz="2000">
                <a:solidFill>
                  <a:schemeClr val="dk1"/>
                </a:solidFill>
                <a:latin typeface="Calibri"/>
                <a:ea typeface="Calibri"/>
                <a:cs typeface="Calibri"/>
                <a:sym typeface="Calibri"/>
              </a:endParaRPr>
            </a:p>
          </p:txBody>
        </p:sp>
        <p:cxnSp>
          <p:nvCxnSpPr>
            <p:cNvPr id="379" name="Google Shape;379;p16"/>
            <p:cNvCxnSpPr/>
            <p:nvPr/>
          </p:nvCxnSpPr>
          <p:spPr>
            <a:xfrm>
              <a:off x="2558901" y="949323"/>
              <a:ext cx="271235" cy="0"/>
            </a:xfrm>
            <a:prstGeom prst="straightConnector1">
              <a:avLst/>
            </a:prstGeom>
            <a:solidFill>
              <a:srgbClr val="49ACC5"/>
            </a:solidFill>
            <a:ln cap="flat" cmpd="sng" w="12700">
              <a:solidFill>
                <a:srgbClr val="7F7F7F"/>
              </a:solidFill>
              <a:prstDash val="solid"/>
              <a:round/>
              <a:headEnd len="sm" w="sm" type="none"/>
              <a:tailEnd len="sm" w="sm" type="none"/>
            </a:ln>
          </p:spPr>
        </p:cxnSp>
        <p:cxnSp>
          <p:nvCxnSpPr>
            <p:cNvPr id="380" name="Google Shape;380;p16"/>
            <p:cNvCxnSpPr/>
            <p:nvPr/>
          </p:nvCxnSpPr>
          <p:spPr>
            <a:xfrm rot="5400000">
              <a:off x="1545096" y="1098394"/>
              <a:ext cx="1162188" cy="863251"/>
            </a:xfrm>
            <a:prstGeom prst="straightConnector1">
              <a:avLst/>
            </a:prstGeom>
            <a:solidFill>
              <a:srgbClr val="49ACC5"/>
            </a:solidFill>
            <a:ln cap="flat" cmpd="sng" w="12700">
              <a:solidFill>
                <a:srgbClr val="7F7F7F"/>
              </a:solidFill>
              <a:prstDash val="solid"/>
              <a:round/>
              <a:headEnd len="sm" w="sm" type="none"/>
              <a:tailEnd len="sm" w="sm" type="none"/>
            </a:ln>
          </p:spPr>
        </p:cxnSp>
        <p:sp>
          <p:nvSpPr>
            <p:cNvPr id="381" name="Google Shape;381;p16"/>
            <p:cNvSpPr/>
            <p:nvPr/>
          </p:nvSpPr>
          <p:spPr>
            <a:xfrm>
              <a:off x="2830136" y="1265764"/>
              <a:ext cx="1084941" cy="63288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6"/>
            <p:cNvSpPr txBox="1"/>
            <p:nvPr/>
          </p:nvSpPr>
          <p:spPr>
            <a:xfrm>
              <a:off x="2830136" y="1265764"/>
              <a:ext cx="1084941" cy="632882"/>
            </a:xfrm>
            <a:prstGeom prst="rect">
              <a:avLst/>
            </a:prstGeom>
            <a:noFill/>
            <a:ln>
              <a:noFill/>
            </a:ln>
          </p:spPr>
          <p:txBody>
            <a:bodyPr anchorCtr="0" anchor="ctr" bIns="25400" lIns="142225" spcFirstLastPara="1" rIns="25400" wrap="square" tIns="25400">
              <a:noAutofit/>
            </a:bodyPr>
            <a:lstStyle/>
            <a:p>
              <a:pPr indent="0" lvl="0" marL="0" marR="0" rtl="0" algn="l">
                <a:lnSpc>
                  <a:spcPct val="90000"/>
                </a:lnSpc>
                <a:spcBef>
                  <a:spcPts val="0"/>
                </a:spcBef>
                <a:spcAft>
                  <a:spcPts val="0"/>
                </a:spcAft>
                <a:buClr>
                  <a:schemeClr val="dk1"/>
                </a:buClr>
                <a:buSzPts val="2000"/>
                <a:buFont typeface="Calibri"/>
                <a:buNone/>
              </a:pPr>
              <a:r>
                <a:rPr lang="es-MX" sz="2000">
                  <a:solidFill>
                    <a:schemeClr val="dk1"/>
                  </a:solidFill>
                  <a:latin typeface="Calibri"/>
                  <a:ea typeface="Calibri"/>
                  <a:cs typeface="Calibri"/>
                  <a:sym typeface="Calibri"/>
                </a:rPr>
                <a:t>Entorno Externo</a:t>
              </a:r>
              <a:endParaRPr sz="2000">
                <a:solidFill>
                  <a:schemeClr val="dk1"/>
                </a:solidFill>
                <a:latin typeface="Calibri"/>
                <a:ea typeface="Calibri"/>
                <a:cs typeface="Calibri"/>
                <a:sym typeface="Calibri"/>
              </a:endParaRPr>
            </a:p>
          </p:txBody>
        </p:sp>
        <p:cxnSp>
          <p:nvCxnSpPr>
            <p:cNvPr id="383" name="Google Shape;383;p16"/>
            <p:cNvCxnSpPr/>
            <p:nvPr/>
          </p:nvCxnSpPr>
          <p:spPr>
            <a:xfrm>
              <a:off x="2558901" y="1582205"/>
              <a:ext cx="271235" cy="0"/>
            </a:xfrm>
            <a:prstGeom prst="straightConnector1">
              <a:avLst/>
            </a:prstGeom>
            <a:solidFill>
              <a:srgbClr val="49ACC5"/>
            </a:solidFill>
            <a:ln cap="flat" cmpd="sng" w="12700">
              <a:solidFill>
                <a:srgbClr val="7F7F7F"/>
              </a:solidFill>
              <a:prstDash val="solid"/>
              <a:round/>
              <a:headEnd len="sm" w="sm" type="none"/>
              <a:tailEnd len="sm" w="sm" type="none"/>
            </a:ln>
          </p:spPr>
        </p:cxnSp>
        <p:cxnSp>
          <p:nvCxnSpPr>
            <p:cNvPr id="384" name="Google Shape;384;p16"/>
            <p:cNvCxnSpPr/>
            <p:nvPr/>
          </p:nvCxnSpPr>
          <p:spPr>
            <a:xfrm rot="5400000">
              <a:off x="1865623" y="1720897"/>
              <a:ext cx="830341" cy="552234"/>
            </a:xfrm>
            <a:prstGeom prst="straightConnector1">
              <a:avLst/>
            </a:prstGeom>
            <a:solidFill>
              <a:srgbClr val="49ACC5"/>
            </a:solidFill>
            <a:ln cap="flat" cmpd="sng" w="12700">
              <a:solidFill>
                <a:srgbClr val="7F7F7F"/>
              </a:solidFill>
              <a:prstDash val="solid"/>
              <a:round/>
              <a:headEnd len="sm" w="sm" type="none"/>
              <a:tailEnd len="sm" w="sm" type="none"/>
            </a:ln>
          </p:spPr>
        </p:cxnSp>
      </p:grpSp>
      <p:sp>
        <p:nvSpPr>
          <p:cNvPr id="385" name="Google Shape;385;p16"/>
          <p:cNvSpPr txBox="1"/>
          <p:nvPr/>
        </p:nvSpPr>
        <p:spPr>
          <a:xfrm>
            <a:off x="1479792" y="3015426"/>
            <a:ext cx="32806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2000">
                <a:solidFill>
                  <a:schemeClr val="dk1"/>
                </a:solidFill>
                <a:latin typeface="Calibri"/>
                <a:ea typeface="Calibri"/>
                <a:cs typeface="Calibri"/>
                <a:sym typeface="Calibri"/>
              </a:rPr>
              <a:t>P</a:t>
            </a:r>
            <a:endParaRPr b="1" sz="2000">
              <a:solidFill>
                <a:schemeClr val="dk1"/>
              </a:solidFill>
              <a:latin typeface="Calibri"/>
              <a:ea typeface="Calibri"/>
              <a:cs typeface="Calibri"/>
              <a:sym typeface="Calibri"/>
            </a:endParaRPr>
          </a:p>
        </p:txBody>
      </p:sp>
      <p:sp>
        <p:nvSpPr>
          <p:cNvPr id="386" name="Google Shape;386;p16"/>
          <p:cNvSpPr txBox="1"/>
          <p:nvPr/>
        </p:nvSpPr>
        <p:spPr>
          <a:xfrm>
            <a:off x="4730750" y="912813"/>
            <a:ext cx="3944938" cy="327782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Influencias en el Proyecto</a:t>
            </a:r>
            <a:endParaRPr b="1" sz="1600">
              <a:solidFill>
                <a:schemeClr val="dk1"/>
              </a:solidFill>
              <a:latin typeface="Calibri"/>
              <a:ea typeface="Calibri"/>
              <a:cs typeface="Calibri"/>
              <a:sym typeface="Calibri"/>
            </a:endParaRPr>
          </a:p>
          <a:p>
            <a:pPr indent="-180975" lvl="0" marL="180975" marR="0" rtl="0" algn="l">
              <a:spcBef>
                <a:spcPts val="60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Todo proyecto se encuentra</a:t>
            </a:r>
            <a:r>
              <a:rPr lang="es-MX" sz="1600">
                <a:solidFill>
                  <a:srgbClr val="EE4639"/>
                </a:solidFill>
                <a:latin typeface="Calibri"/>
                <a:ea typeface="Calibri"/>
                <a:cs typeface="Calibri"/>
                <a:sym typeface="Calibri"/>
              </a:rPr>
              <a:t> </a:t>
            </a:r>
            <a:r>
              <a:rPr b="1" lang="es-MX" sz="1600">
                <a:solidFill>
                  <a:srgbClr val="EE4639"/>
                </a:solidFill>
                <a:latin typeface="Calibri"/>
                <a:ea typeface="Calibri"/>
                <a:cs typeface="Calibri"/>
                <a:sym typeface="Calibri"/>
              </a:rPr>
              <a:t>expuesto a las influencias</a:t>
            </a:r>
            <a:r>
              <a:rPr lang="es-MX" sz="1600">
                <a:solidFill>
                  <a:srgbClr val="EE4639"/>
                </a:solidFill>
                <a:latin typeface="Calibri"/>
                <a:ea typeface="Calibri"/>
                <a:cs typeface="Calibri"/>
                <a:sym typeface="Calibri"/>
              </a:rPr>
              <a:t> </a:t>
            </a:r>
            <a:r>
              <a:rPr lang="es-MX" sz="1600">
                <a:solidFill>
                  <a:schemeClr val="dk1"/>
                </a:solidFill>
                <a:latin typeface="Calibri"/>
                <a:ea typeface="Calibri"/>
                <a:cs typeface="Calibri"/>
                <a:sym typeface="Calibri"/>
              </a:rPr>
              <a:t>tanto de su entorno interno proveniente de la misma empresa como también a las influencias de su entorno externo proveniente de todo lo que está fuera de la empresa.</a:t>
            </a:r>
            <a:endParaRPr/>
          </a:p>
          <a:p>
            <a:pPr indent="-79375" lvl="0" marL="180975"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0975" lvl="0" marL="180975" marR="0" rtl="0" algn="l">
              <a:spcBef>
                <a:spcPts val="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Estas influencias pueden ser </a:t>
            </a:r>
            <a:r>
              <a:rPr b="1" lang="es-MX" sz="1600">
                <a:solidFill>
                  <a:srgbClr val="EE4639"/>
                </a:solidFill>
                <a:latin typeface="Calibri"/>
                <a:ea typeface="Calibri"/>
                <a:cs typeface="Calibri"/>
                <a:sym typeface="Calibri"/>
              </a:rPr>
              <a:t>favorables, desfavorables o neutras</a:t>
            </a:r>
            <a:r>
              <a:rPr lang="es-MX" sz="1600">
                <a:solidFill>
                  <a:schemeClr val="dk1"/>
                </a:solidFill>
                <a:latin typeface="Calibri"/>
                <a:ea typeface="Calibri"/>
                <a:cs typeface="Calibri"/>
                <a:sym typeface="Calibri"/>
              </a:rPr>
              <a:t>. En cualquier caso, siempre deberán ser gestionadas para evitar que generen un impacto indeseado en el proyecto.</a:t>
            </a:r>
            <a:endParaRPr sz="1600">
              <a:solidFill>
                <a:schemeClr val="dk1"/>
              </a:solidFill>
              <a:latin typeface="Calibri"/>
              <a:ea typeface="Calibri"/>
              <a:cs typeface="Calibri"/>
              <a:sym typeface="Calibri"/>
            </a:endParaRPr>
          </a:p>
        </p:txBody>
      </p:sp>
      <p:sp>
        <p:nvSpPr>
          <p:cNvPr id="387" name="Google Shape;387;p16"/>
          <p:cNvSpPr/>
          <p:nvPr/>
        </p:nvSpPr>
        <p:spPr>
          <a:xfrm>
            <a:off x="503238" y="376836"/>
            <a:ext cx="448329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INFLUENCIAS DE LA ORGANIZACIÓN</a:t>
            </a:r>
            <a:endParaRPr sz="1000">
              <a:solidFill>
                <a:srgbClr val="A5A5A5"/>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17"/>
          <p:cNvSpPr txBox="1"/>
          <p:nvPr/>
        </p:nvSpPr>
        <p:spPr>
          <a:xfrm>
            <a:off x="4730750" y="912813"/>
            <a:ext cx="3944938" cy="36061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Influencias provenientes de la Empresa</a:t>
            </a:r>
            <a:endParaRPr b="1"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361950" marR="0" rtl="0" algn="l">
              <a:spcBef>
                <a:spcPts val="0"/>
              </a:spcBef>
              <a:spcAft>
                <a:spcPts val="0"/>
              </a:spcAft>
              <a:buNone/>
            </a:pPr>
            <a:r>
              <a:rPr lang="es-MX" sz="1600">
                <a:solidFill>
                  <a:schemeClr val="dk1"/>
                </a:solidFill>
                <a:latin typeface="Calibri"/>
                <a:ea typeface="Calibri"/>
                <a:cs typeface="Calibri"/>
                <a:sym typeface="Calibri"/>
              </a:rPr>
              <a:t>La cultura.</a:t>
            </a:r>
            <a:endParaRPr/>
          </a:p>
          <a:p>
            <a:pPr indent="0" lvl="0" marL="361950" marR="0" rtl="0" algn="l">
              <a:spcBef>
                <a:spcPts val="1000"/>
              </a:spcBef>
              <a:spcAft>
                <a:spcPts val="0"/>
              </a:spcAft>
              <a:buNone/>
            </a:pPr>
            <a:r>
              <a:rPr lang="es-MX" sz="1600">
                <a:solidFill>
                  <a:schemeClr val="dk1"/>
                </a:solidFill>
                <a:latin typeface="Calibri"/>
                <a:ea typeface="Calibri"/>
                <a:cs typeface="Calibri"/>
                <a:sym typeface="Calibri"/>
              </a:rPr>
              <a:t>El organigrama y jerarquías de la empresa.</a:t>
            </a:r>
            <a:endParaRPr/>
          </a:p>
          <a:p>
            <a:pPr indent="0" lvl="0" marL="361950" marR="0" rtl="0" algn="l">
              <a:spcBef>
                <a:spcPts val="1000"/>
              </a:spcBef>
              <a:spcAft>
                <a:spcPts val="0"/>
              </a:spcAft>
              <a:buNone/>
            </a:pPr>
            <a:r>
              <a:rPr lang="es-MX" sz="1600">
                <a:solidFill>
                  <a:schemeClr val="dk1"/>
                </a:solidFill>
                <a:latin typeface="Calibri"/>
                <a:ea typeface="Calibri"/>
                <a:cs typeface="Calibri"/>
                <a:sym typeface="Calibri"/>
              </a:rPr>
              <a:t>El estilo de toma de decisiones.</a:t>
            </a:r>
            <a:endParaRPr/>
          </a:p>
          <a:p>
            <a:pPr indent="0" lvl="0" marL="361950" marR="0" rtl="0" algn="l">
              <a:spcBef>
                <a:spcPts val="1000"/>
              </a:spcBef>
              <a:spcAft>
                <a:spcPts val="0"/>
              </a:spcAft>
              <a:buNone/>
            </a:pPr>
            <a:r>
              <a:rPr lang="es-MX" sz="1600">
                <a:solidFill>
                  <a:schemeClr val="dk1"/>
                </a:solidFill>
                <a:latin typeface="Calibri"/>
                <a:ea typeface="Calibri"/>
                <a:cs typeface="Calibri"/>
                <a:sym typeface="Calibri"/>
              </a:rPr>
              <a:t>Distribución geográfica de instalaciones y recursos.</a:t>
            </a:r>
            <a:endParaRPr/>
          </a:p>
          <a:p>
            <a:pPr indent="0" lvl="0" marL="361950" marR="0" rtl="0" algn="l">
              <a:spcBef>
                <a:spcPts val="1000"/>
              </a:spcBef>
              <a:spcAft>
                <a:spcPts val="0"/>
              </a:spcAft>
              <a:buNone/>
            </a:pPr>
            <a:r>
              <a:rPr lang="es-MX" sz="1600">
                <a:solidFill>
                  <a:schemeClr val="dk1"/>
                </a:solidFill>
                <a:latin typeface="Calibri"/>
                <a:ea typeface="Calibri"/>
                <a:cs typeface="Calibri"/>
                <a:sym typeface="Calibri"/>
              </a:rPr>
              <a:t>Las infraestructuras.</a:t>
            </a:r>
            <a:endParaRPr/>
          </a:p>
          <a:p>
            <a:pPr indent="0" lvl="0" marL="361950" marR="0" rtl="0" algn="l">
              <a:spcBef>
                <a:spcPts val="1000"/>
              </a:spcBef>
              <a:spcAft>
                <a:spcPts val="0"/>
              </a:spcAft>
              <a:buNone/>
            </a:pPr>
            <a:r>
              <a:rPr lang="es-MX" sz="1600">
                <a:solidFill>
                  <a:schemeClr val="dk1"/>
                </a:solidFill>
                <a:latin typeface="Calibri"/>
                <a:ea typeface="Calibri"/>
                <a:cs typeface="Calibri"/>
                <a:sym typeface="Calibri"/>
              </a:rPr>
              <a:t>El </a:t>
            </a:r>
            <a:r>
              <a:rPr i="1" lang="es-MX" sz="1600">
                <a:solidFill>
                  <a:schemeClr val="dk1"/>
                </a:solidFill>
                <a:latin typeface="Calibri"/>
                <a:ea typeface="Calibri"/>
                <a:cs typeface="Calibri"/>
                <a:sym typeface="Calibri"/>
              </a:rPr>
              <a:t>software</a:t>
            </a:r>
            <a:r>
              <a:rPr lang="es-MX" sz="1600">
                <a:solidFill>
                  <a:schemeClr val="dk1"/>
                </a:solidFill>
                <a:latin typeface="Calibri"/>
                <a:ea typeface="Calibri"/>
                <a:cs typeface="Calibri"/>
                <a:sym typeface="Calibri"/>
              </a:rPr>
              <a:t> informático.</a:t>
            </a:r>
            <a:endParaRPr/>
          </a:p>
          <a:p>
            <a:pPr indent="0" lvl="0" marL="361950" marR="0" rtl="0" algn="l">
              <a:spcBef>
                <a:spcPts val="1000"/>
              </a:spcBef>
              <a:spcAft>
                <a:spcPts val="0"/>
              </a:spcAft>
              <a:buNone/>
            </a:pPr>
            <a:r>
              <a:rPr lang="es-MX" sz="1600">
                <a:solidFill>
                  <a:schemeClr val="dk1"/>
                </a:solidFill>
                <a:latin typeface="Calibri"/>
                <a:ea typeface="Calibri"/>
                <a:cs typeface="Calibri"/>
                <a:sym typeface="Calibri"/>
              </a:rPr>
              <a:t>La disponibilidad de recursos.</a:t>
            </a:r>
            <a:endParaRPr/>
          </a:p>
          <a:p>
            <a:pPr indent="0" lvl="0" marL="361950" marR="0" rtl="0" algn="l">
              <a:spcBef>
                <a:spcPts val="1000"/>
              </a:spcBef>
              <a:spcAft>
                <a:spcPts val="0"/>
              </a:spcAft>
              <a:buNone/>
            </a:pPr>
            <a:r>
              <a:rPr lang="es-MX" sz="1600">
                <a:solidFill>
                  <a:schemeClr val="dk1"/>
                </a:solidFill>
                <a:latin typeface="Calibri"/>
                <a:ea typeface="Calibri"/>
                <a:cs typeface="Calibri"/>
                <a:sym typeface="Calibri"/>
              </a:rPr>
              <a:t>La capacidad de los empleados.</a:t>
            </a:r>
            <a:endParaRPr sz="1600">
              <a:solidFill>
                <a:schemeClr val="dk1"/>
              </a:solidFill>
              <a:latin typeface="Calibri"/>
              <a:ea typeface="Calibri"/>
              <a:cs typeface="Calibri"/>
              <a:sym typeface="Calibri"/>
            </a:endParaRPr>
          </a:p>
        </p:txBody>
      </p:sp>
      <p:sp>
        <p:nvSpPr>
          <p:cNvPr id="394" name="Google Shape;394;p17"/>
          <p:cNvSpPr/>
          <p:nvPr/>
        </p:nvSpPr>
        <p:spPr>
          <a:xfrm>
            <a:off x="503238" y="376836"/>
            <a:ext cx="448329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INFLUENCIAS DE LA ORGANIZACIÓN</a:t>
            </a:r>
            <a:endParaRPr sz="1000">
              <a:solidFill>
                <a:srgbClr val="A5A5A5"/>
              </a:solidFill>
              <a:latin typeface="Calibri"/>
              <a:ea typeface="Calibri"/>
              <a:cs typeface="Calibri"/>
              <a:sym typeface="Calibri"/>
            </a:endParaRPr>
          </a:p>
        </p:txBody>
      </p:sp>
      <p:grpSp>
        <p:nvGrpSpPr>
          <p:cNvPr id="395" name="Google Shape;395;p17"/>
          <p:cNvGrpSpPr/>
          <p:nvPr/>
        </p:nvGrpSpPr>
        <p:grpSpPr>
          <a:xfrm>
            <a:off x="566179" y="1410912"/>
            <a:ext cx="3616470" cy="2893176"/>
            <a:chOff x="298607" y="0"/>
            <a:chExt cx="3616470" cy="2893176"/>
          </a:xfrm>
        </p:grpSpPr>
        <p:sp>
          <p:nvSpPr>
            <p:cNvPr id="396" name="Google Shape;396;p17"/>
            <p:cNvSpPr/>
            <p:nvPr/>
          </p:nvSpPr>
          <p:spPr>
            <a:xfrm>
              <a:off x="298607" y="723294"/>
              <a:ext cx="2169882" cy="2169882"/>
            </a:xfrm>
            <a:prstGeom prst="ellipse">
              <a:avLst/>
            </a:prstGeom>
            <a:solidFill>
              <a:srgbClr val="D8D8D8"/>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7"/>
            <p:cNvSpPr/>
            <p:nvPr/>
          </p:nvSpPr>
          <p:spPr>
            <a:xfrm>
              <a:off x="732583" y="1157270"/>
              <a:ext cx="1301929" cy="1301929"/>
            </a:xfrm>
            <a:prstGeom prst="ellipse">
              <a:avLst/>
            </a:prstGeom>
            <a:solidFill>
              <a:srgbClr val="92C14E"/>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7"/>
            <p:cNvSpPr/>
            <p:nvPr/>
          </p:nvSpPr>
          <p:spPr>
            <a:xfrm>
              <a:off x="1166560" y="1591246"/>
              <a:ext cx="433976" cy="433976"/>
            </a:xfrm>
            <a:prstGeom prst="ellipse">
              <a:avLst/>
            </a:prstGeom>
            <a:solidFill>
              <a:srgbClr val="D8D8D8"/>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7"/>
            <p:cNvSpPr/>
            <p:nvPr/>
          </p:nvSpPr>
          <p:spPr>
            <a:xfrm>
              <a:off x="2830136" y="0"/>
              <a:ext cx="1084941" cy="63288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7"/>
            <p:cNvSpPr txBox="1"/>
            <p:nvPr/>
          </p:nvSpPr>
          <p:spPr>
            <a:xfrm>
              <a:off x="2830136" y="0"/>
              <a:ext cx="1084941" cy="632882"/>
            </a:xfrm>
            <a:prstGeom prst="rect">
              <a:avLst/>
            </a:prstGeom>
            <a:noFill/>
            <a:ln>
              <a:noFill/>
            </a:ln>
          </p:spPr>
          <p:txBody>
            <a:bodyPr anchorCtr="0" anchor="ctr" bIns="25400" lIns="142225" spcFirstLastPara="1" rIns="25400" wrap="square" tIns="25400">
              <a:noAutofit/>
            </a:bodyPr>
            <a:lstStyle/>
            <a:p>
              <a:pPr indent="0" lvl="0" marL="0" marR="0" rtl="0" algn="l">
                <a:lnSpc>
                  <a:spcPct val="90000"/>
                </a:lnSpc>
                <a:spcBef>
                  <a:spcPts val="0"/>
                </a:spcBef>
                <a:spcAft>
                  <a:spcPts val="0"/>
                </a:spcAft>
                <a:buClr>
                  <a:schemeClr val="dk1"/>
                </a:buClr>
                <a:buSzPts val="2000"/>
                <a:buFont typeface="Calibri"/>
                <a:buNone/>
              </a:pPr>
              <a:r>
                <a:rPr lang="es-MX" sz="2000">
                  <a:solidFill>
                    <a:schemeClr val="dk1"/>
                  </a:solidFill>
                  <a:latin typeface="Calibri"/>
                  <a:ea typeface="Calibri"/>
                  <a:cs typeface="Calibri"/>
                  <a:sym typeface="Calibri"/>
                </a:rPr>
                <a:t>Proyecto</a:t>
              </a:r>
              <a:endParaRPr sz="2000">
                <a:solidFill>
                  <a:schemeClr val="dk1"/>
                </a:solidFill>
                <a:latin typeface="Calibri"/>
                <a:ea typeface="Calibri"/>
                <a:cs typeface="Calibri"/>
                <a:sym typeface="Calibri"/>
              </a:endParaRPr>
            </a:p>
          </p:txBody>
        </p:sp>
        <p:cxnSp>
          <p:nvCxnSpPr>
            <p:cNvPr id="401" name="Google Shape;401;p17"/>
            <p:cNvCxnSpPr/>
            <p:nvPr/>
          </p:nvCxnSpPr>
          <p:spPr>
            <a:xfrm>
              <a:off x="2558901" y="316441"/>
              <a:ext cx="271235" cy="0"/>
            </a:xfrm>
            <a:prstGeom prst="straightConnector1">
              <a:avLst/>
            </a:prstGeom>
            <a:solidFill>
              <a:srgbClr val="49ACC5"/>
            </a:solidFill>
            <a:ln cap="flat" cmpd="sng" w="12700">
              <a:solidFill>
                <a:srgbClr val="7F7F7F"/>
              </a:solidFill>
              <a:prstDash val="solid"/>
              <a:round/>
              <a:headEnd len="sm" w="sm" type="none"/>
              <a:tailEnd len="sm" w="sm" type="none"/>
            </a:ln>
          </p:spPr>
        </p:cxnSp>
        <p:cxnSp>
          <p:nvCxnSpPr>
            <p:cNvPr id="402" name="Google Shape;402;p17"/>
            <p:cNvCxnSpPr/>
            <p:nvPr/>
          </p:nvCxnSpPr>
          <p:spPr>
            <a:xfrm rot="5400000">
              <a:off x="1224966" y="475384"/>
              <a:ext cx="1491432" cy="1174267"/>
            </a:xfrm>
            <a:prstGeom prst="straightConnector1">
              <a:avLst/>
            </a:prstGeom>
            <a:solidFill>
              <a:srgbClr val="49ACC5"/>
            </a:solidFill>
            <a:ln cap="flat" cmpd="sng" w="12700">
              <a:solidFill>
                <a:srgbClr val="7F7F7F"/>
              </a:solidFill>
              <a:prstDash val="solid"/>
              <a:round/>
              <a:headEnd len="sm" w="sm" type="none"/>
              <a:tailEnd len="sm" w="sm" type="none"/>
            </a:ln>
          </p:spPr>
        </p:cxnSp>
        <p:sp>
          <p:nvSpPr>
            <p:cNvPr id="403" name="Google Shape;403;p17"/>
            <p:cNvSpPr/>
            <p:nvPr/>
          </p:nvSpPr>
          <p:spPr>
            <a:xfrm>
              <a:off x="2830136" y="632882"/>
              <a:ext cx="1084941" cy="63288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7"/>
            <p:cNvSpPr txBox="1"/>
            <p:nvPr/>
          </p:nvSpPr>
          <p:spPr>
            <a:xfrm>
              <a:off x="2830136" y="632882"/>
              <a:ext cx="1084941" cy="632882"/>
            </a:xfrm>
            <a:prstGeom prst="rect">
              <a:avLst/>
            </a:prstGeom>
            <a:noFill/>
            <a:ln>
              <a:noFill/>
            </a:ln>
          </p:spPr>
          <p:txBody>
            <a:bodyPr anchorCtr="0" anchor="ctr" bIns="25400" lIns="142225" spcFirstLastPara="1" rIns="25400" wrap="square" tIns="25400">
              <a:noAutofit/>
            </a:bodyPr>
            <a:lstStyle/>
            <a:p>
              <a:pPr indent="0" lvl="0" marL="0" marR="0" rtl="0" algn="l">
                <a:lnSpc>
                  <a:spcPct val="90000"/>
                </a:lnSpc>
                <a:spcBef>
                  <a:spcPts val="0"/>
                </a:spcBef>
                <a:spcAft>
                  <a:spcPts val="0"/>
                </a:spcAft>
                <a:buClr>
                  <a:schemeClr val="dk1"/>
                </a:buClr>
                <a:buSzPts val="2000"/>
                <a:buFont typeface="Calibri"/>
                <a:buNone/>
              </a:pPr>
              <a:r>
                <a:rPr lang="es-MX" sz="2000">
                  <a:solidFill>
                    <a:schemeClr val="dk1"/>
                  </a:solidFill>
                  <a:latin typeface="Calibri"/>
                  <a:ea typeface="Calibri"/>
                  <a:cs typeface="Calibri"/>
                  <a:sym typeface="Calibri"/>
                </a:rPr>
                <a:t>Empresa</a:t>
              </a:r>
              <a:endParaRPr sz="2000">
                <a:solidFill>
                  <a:schemeClr val="dk1"/>
                </a:solidFill>
                <a:latin typeface="Calibri"/>
                <a:ea typeface="Calibri"/>
                <a:cs typeface="Calibri"/>
                <a:sym typeface="Calibri"/>
              </a:endParaRPr>
            </a:p>
          </p:txBody>
        </p:sp>
        <p:cxnSp>
          <p:nvCxnSpPr>
            <p:cNvPr id="405" name="Google Shape;405;p17"/>
            <p:cNvCxnSpPr/>
            <p:nvPr/>
          </p:nvCxnSpPr>
          <p:spPr>
            <a:xfrm>
              <a:off x="2558901" y="949323"/>
              <a:ext cx="271235" cy="0"/>
            </a:xfrm>
            <a:prstGeom prst="straightConnector1">
              <a:avLst/>
            </a:prstGeom>
            <a:solidFill>
              <a:srgbClr val="49ACC5"/>
            </a:solidFill>
            <a:ln cap="flat" cmpd="sng" w="12700">
              <a:solidFill>
                <a:srgbClr val="7F7F7F"/>
              </a:solidFill>
              <a:prstDash val="solid"/>
              <a:round/>
              <a:headEnd len="sm" w="sm" type="none"/>
              <a:tailEnd len="sm" w="sm" type="none"/>
            </a:ln>
          </p:spPr>
        </p:cxnSp>
        <p:cxnSp>
          <p:nvCxnSpPr>
            <p:cNvPr id="406" name="Google Shape;406;p17"/>
            <p:cNvCxnSpPr/>
            <p:nvPr/>
          </p:nvCxnSpPr>
          <p:spPr>
            <a:xfrm rot="5400000">
              <a:off x="1545096" y="1098394"/>
              <a:ext cx="1162188" cy="863251"/>
            </a:xfrm>
            <a:prstGeom prst="straightConnector1">
              <a:avLst/>
            </a:prstGeom>
            <a:solidFill>
              <a:srgbClr val="49ACC5"/>
            </a:solidFill>
            <a:ln cap="flat" cmpd="sng" w="12700">
              <a:solidFill>
                <a:srgbClr val="7F7F7F"/>
              </a:solidFill>
              <a:prstDash val="solid"/>
              <a:round/>
              <a:headEnd len="sm" w="sm" type="none"/>
              <a:tailEnd len="sm" w="sm" type="none"/>
            </a:ln>
          </p:spPr>
        </p:cxnSp>
        <p:sp>
          <p:nvSpPr>
            <p:cNvPr id="407" name="Google Shape;407;p17"/>
            <p:cNvSpPr/>
            <p:nvPr/>
          </p:nvSpPr>
          <p:spPr>
            <a:xfrm>
              <a:off x="2830136" y="1265764"/>
              <a:ext cx="1084941" cy="63288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7"/>
            <p:cNvSpPr txBox="1"/>
            <p:nvPr/>
          </p:nvSpPr>
          <p:spPr>
            <a:xfrm>
              <a:off x="2830136" y="1265764"/>
              <a:ext cx="1084941" cy="632882"/>
            </a:xfrm>
            <a:prstGeom prst="rect">
              <a:avLst/>
            </a:prstGeom>
            <a:noFill/>
            <a:ln>
              <a:noFill/>
            </a:ln>
          </p:spPr>
          <p:txBody>
            <a:bodyPr anchorCtr="0" anchor="ctr" bIns="25400" lIns="142225" spcFirstLastPara="1" rIns="25400" wrap="square" tIns="25400">
              <a:noAutofit/>
            </a:bodyPr>
            <a:lstStyle/>
            <a:p>
              <a:pPr indent="0" lvl="0" marL="0" marR="0" rtl="0" algn="l">
                <a:lnSpc>
                  <a:spcPct val="90000"/>
                </a:lnSpc>
                <a:spcBef>
                  <a:spcPts val="0"/>
                </a:spcBef>
                <a:spcAft>
                  <a:spcPts val="0"/>
                </a:spcAft>
                <a:buClr>
                  <a:srgbClr val="D8D8D8"/>
                </a:buClr>
                <a:buSzPts val="2000"/>
                <a:buFont typeface="Calibri"/>
                <a:buNone/>
              </a:pPr>
              <a:r>
                <a:rPr lang="es-MX" sz="2000">
                  <a:solidFill>
                    <a:srgbClr val="D8D8D8"/>
                  </a:solidFill>
                  <a:latin typeface="Calibri"/>
                  <a:ea typeface="Calibri"/>
                  <a:cs typeface="Calibri"/>
                  <a:sym typeface="Calibri"/>
                </a:rPr>
                <a:t>Entorno Externo</a:t>
              </a:r>
              <a:endParaRPr sz="2000">
                <a:solidFill>
                  <a:srgbClr val="D8D8D8"/>
                </a:solidFill>
                <a:latin typeface="Calibri"/>
                <a:ea typeface="Calibri"/>
                <a:cs typeface="Calibri"/>
                <a:sym typeface="Calibri"/>
              </a:endParaRPr>
            </a:p>
          </p:txBody>
        </p:sp>
        <p:cxnSp>
          <p:nvCxnSpPr>
            <p:cNvPr id="409" name="Google Shape;409;p17"/>
            <p:cNvCxnSpPr/>
            <p:nvPr/>
          </p:nvCxnSpPr>
          <p:spPr>
            <a:xfrm>
              <a:off x="2558901" y="1582205"/>
              <a:ext cx="271235" cy="0"/>
            </a:xfrm>
            <a:prstGeom prst="straightConnector1">
              <a:avLst/>
            </a:prstGeom>
            <a:solidFill>
              <a:srgbClr val="49ACC5"/>
            </a:solidFill>
            <a:ln cap="flat" cmpd="sng" w="12700">
              <a:solidFill>
                <a:srgbClr val="7F7F7F"/>
              </a:solidFill>
              <a:prstDash val="solid"/>
              <a:round/>
              <a:headEnd len="sm" w="sm" type="none"/>
              <a:tailEnd len="sm" w="sm" type="none"/>
            </a:ln>
          </p:spPr>
        </p:cxnSp>
        <p:cxnSp>
          <p:nvCxnSpPr>
            <p:cNvPr id="410" name="Google Shape;410;p17"/>
            <p:cNvCxnSpPr/>
            <p:nvPr/>
          </p:nvCxnSpPr>
          <p:spPr>
            <a:xfrm rot="5400000">
              <a:off x="1865623" y="1720897"/>
              <a:ext cx="830341" cy="552234"/>
            </a:xfrm>
            <a:prstGeom prst="straightConnector1">
              <a:avLst/>
            </a:prstGeom>
            <a:solidFill>
              <a:srgbClr val="49ACC5"/>
            </a:solidFill>
            <a:ln cap="flat" cmpd="sng" w="12700">
              <a:solidFill>
                <a:srgbClr val="7F7F7F"/>
              </a:solidFill>
              <a:prstDash val="solid"/>
              <a:round/>
              <a:headEnd len="sm" w="sm" type="none"/>
              <a:tailEnd len="sm" w="sm" type="none"/>
            </a:ln>
          </p:spPr>
        </p:cxnSp>
      </p:grpSp>
      <p:sp>
        <p:nvSpPr>
          <p:cNvPr id="411" name="Google Shape;411;p17"/>
          <p:cNvSpPr txBox="1"/>
          <p:nvPr/>
        </p:nvSpPr>
        <p:spPr>
          <a:xfrm>
            <a:off x="1479792" y="3015426"/>
            <a:ext cx="32806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2000">
                <a:solidFill>
                  <a:schemeClr val="dk1"/>
                </a:solidFill>
                <a:latin typeface="Calibri"/>
                <a:ea typeface="Calibri"/>
                <a:cs typeface="Calibri"/>
                <a:sym typeface="Calibri"/>
              </a:rPr>
              <a:t>P</a:t>
            </a:r>
            <a:endParaRPr b="1" sz="2000">
              <a:solidFill>
                <a:schemeClr val="dk1"/>
              </a:solidFill>
              <a:latin typeface="Calibri"/>
              <a:ea typeface="Calibri"/>
              <a:cs typeface="Calibri"/>
              <a:sym typeface="Calibri"/>
            </a:endParaRPr>
          </a:p>
        </p:txBody>
      </p:sp>
      <p:cxnSp>
        <p:nvCxnSpPr>
          <p:cNvPr id="412" name="Google Shape;412;p17"/>
          <p:cNvCxnSpPr/>
          <p:nvPr/>
        </p:nvCxnSpPr>
        <p:spPr>
          <a:xfrm>
            <a:off x="4910187" y="1626708"/>
            <a:ext cx="0" cy="137241"/>
          </a:xfrm>
          <a:prstGeom prst="straightConnector1">
            <a:avLst/>
          </a:prstGeom>
          <a:noFill/>
          <a:ln cap="flat" cmpd="sng" w="12700">
            <a:solidFill>
              <a:srgbClr val="808799"/>
            </a:solidFill>
            <a:prstDash val="solid"/>
            <a:round/>
            <a:headEnd len="sm" w="sm" type="none"/>
            <a:tailEnd len="sm" w="sm" type="none"/>
          </a:ln>
        </p:spPr>
      </p:cxnSp>
      <p:sp>
        <p:nvSpPr>
          <p:cNvPr id="413" name="Google Shape;413;p17"/>
          <p:cNvSpPr/>
          <p:nvPr/>
        </p:nvSpPr>
        <p:spPr>
          <a:xfrm>
            <a:off x="4833845" y="1433610"/>
            <a:ext cx="152683" cy="152683"/>
          </a:xfrm>
          <a:prstGeom prst="mathPlus">
            <a:avLst>
              <a:gd fmla="val 15202" name="adj1"/>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sp>
        <p:nvSpPr>
          <p:cNvPr id="414" name="Google Shape;414;p17"/>
          <p:cNvSpPr/>
          <p:nvPr/>
        </p:nvSpPr>
        <p:spPr>
          <a:xfrm>
            <a:off x="4833845" y="1816231"/>
            <a:ext cx="152683" cy="152683"/>
          </a:xfrm>
          <a:prstGeom prst="mathPlus">
            <a:avLst>
              <a:gd fmla="val 15202" name="adj1"/>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sp>
        <p:nvSpPr>
          <p:cNvPr id="415" name="Google Shape;415;p17"/>
          <p:cNvSpPr/>
          <p:nvPr/>
        </p:nvSpPr>
        <p:spPr>
          <a:xfrm>
            <a:off x="4833845" y="2185882"/>
            <a:ext cx="152683" cy="152683"/>
          </a:xfrm>
          <a:prstGeom prst="mathPlus">
            <a:avLst>
              <a:gd fmla="val 15202" name="adj1"/>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cxnSp>
        <p:nvCxnSpPr>
          <p:cNvPr id="416" name="Google Shape;416;p17"/>
          <p:cNvCxnSpPr/>
          <p:nvPr/>
        </p:nvCxnSpPr>
        <p:spPr>
          <a:xfrm>
            <a:off x="4910187" y="2006087"/>
            <a:ext cx="0" cy="137241"/>
          </a:xfrm>
          <a:prstGeom prst="straightConnector1">
            <a:avLst/>
          </a:prstGeom>
          <a:noFill/>
          <a:ln cap="flat" cmpd="sng" w="12700">
            <a:solidFill>
              <a:srgbClr val="808799"/>
            </a:solidFill>
            <a:prstDash val="solid"/>
            <a:round/>
            <a:headEnd len="sm" w="sm" type="none"/>
            <a:tailEnd len="sm" w="sm" type="none"/>
          </a:ln>
        </p:spPr>
      </p:cxnSp>
      <p:sp>
        <p:nvSpPr>
          <p:cNvPr id="417" name="Google Shape;417;p17"/>
          <p:cNvSpPr/>
          <p:nvPr/>
        </p:nvSpPr>
        <p:spPr>
          <a:xfrm>
            <a:off x="4833845" y="2558776"/>
            <a:ext cx="152683" cy="152683"/>
          </a:xfrm>
          <a:prstGeom prst="mathPlus">
            <a:avLst>
              <a:gd fmla="val 15202" name="adj1"/>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cxnSp>
        <p:nvCxnSpPr>
          <p:cNvPr id="418" name="Google Shape;418;p17"/>
          <p:cNvCxnSpPr/>
          <p:nvPr/>
        </p:nvCxnSpPr>
        <p:spPr>
          <a:xfrm>
            <a:off x="4910187" y="2372495"/>
            <a:ext cx="0" cy="137241"/>
          </a:xfrm>
          <a:prstGeom prst="straightConnector1">
            <a:avLst/>
          </a:prstGeom>
          <a:noFill/>
          <a:ln cap="flat" cmpd="sng" w="12700">
            <a:solidFill>
              <a:srgbClr val="808799"/>
            </a:solidFill>
            <a:prstDash val="solid"/>
            <a:round/>
            <a:headEnd len="sm" w="sm" type="none"/>
            <a:tailEnd len="sm" w="sm" type="none"/>
          </a:ln>
        </p:spPr>
      </p:cxnSp>
      <p:sp>
        <p:nvSpPr>
          <p:cNvPr id="419" name="Google Shape;419;p17"/>
          <p:cNvSpPr/>
          <p:nvPr/>
        </p:nvSpPr>
        <p:spPr>
          <a:xfrm>
            <a:off x="4833845" y="3181347"/>
            <a:ext cx="152683" cy="152683"/>
          </a:xfrm>
          <a:prstGeom prst="mathPlus">
            <a:avLst>
              <a:gd fmla="val 15202" name="adj1"/>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cxnSp>
        <p:nvCxnSpPr>
          <p:cNvPr id="420" name="Google Shape;420;p17"/>
          <p:cNvCxnSpPr/>
          <p:nvPr/>
        </p:nvCxnSpPr>
        <p:spPr>
          <a:xfrm>
            <a:off x="4910187" y="2738903"/>
            <a:ext cx="0" cy="409616"/>
          </a:xfrm>
          <a:prstGeom prst="straightConnector1">
            <a:avLst/>
          </a:prstGeom>
          <a:noFill/>
          <a:ln cap="flat" cmpd="sng" w="12700">
            <a:solidFill>
              <a:srgbClr val="808799"/>
            </a:solidFill>
            <a:prstDash val="solid"/>
            <a:round/>
            <a:headEnd len="sm" w="sm" type="none"/>
            <a:tailEnd len="sm" w="sm" type="none"/>
          </a:ln>
        </p:spPr>
      </p:cxnSp>
      <p:sp>
        <p:nvSpPr>
          <p:cNvPr id="421" name="Google Shape;421;p17"/>
          <p:cNvSpPr/>
          <p:nvPr/>
        </p:nvSpPr>
        <p:spPr>
          <a:xfrm>
            <a:off x="4833845" y="3544513"/>
            <a:ext cx="152683" cy="152683"/>
          </a:xfrm>
          <a:prstGeom prst="mathPlus">
            <a:avLst>
              <a:gd fmla="val 15202" name="adj1"/>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sp>
        <p:nvSpPr>
          <p:cNvPr id="422" name="Google Shape;422;p17"/>
          <p:cNvSpPr/>
          <p:nvPr/>
        </p:nvSpPr>
        <p:spPr>
          <a:xfrm>
            <a:off x="4833845" y="3904436"/>
            <a:ext cx="152683" cy="152683"/>
          </a:xfrm>
          <a:prstGeom prst="mathPlus">
            <a:avLst>
              <a:gd fmla="val 15202" name="adj1"/>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sp>
        <p:nvSpPr>
          <p:cNvPr id="423" name="Google Shape;423;p17"/>
          <p:cNvSpPr/>
          <p:nvPr/>
        </p:nvSpPr>
        <p:spPr>
          <a:xfrm>
            <a:off x="4833845" y="4306513"/>
            <a:ext cx="152683" cy="152683"/>
          </a:xfrm>
          <a:prstGeom prst="mathPlus">
            <a:avLst>
              <a:gd fmla="val 15202" name="adj1"/>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cxnSp>
        <p:nvCxnSpPr>
          <p:cNvPr id="424" name="Google Shape;424;p17"/>
          <p:cNvCxnSpPr/>
          <p:nvPr/>
        </p:nvCxnSpPr>
        <p:spPr>
          <a:xfrm>
            <a:off x="4910187" y="3354988"/>
            <a:ext cx="0" cy="150212"/>
          </a:xfrm>
          <a:prstGeom prst="straightConnector1">
            <a:avLst/>
          </a:prstGeom>
          <a:noFill/>
          <a:ln cap="flat" cmpd="sng" w="12700">
            <a:solidFill>
              <a:srgbClr val="808799"/>
            </a:solidFill>
            <a:prstDash val="solid"/>
            <a:round/>
            <a:headEnd len="sm" w="sm" type="none"/>
            <a:tailEnd len="sm" w="sm" type="none"/>
          </a:ln>
        </p:spPr>
      </p:cxnSp>
      <p:cxnSp>
        <p:nvCxnSpPr>
          <p:cNvPr id="425" name="Google Shape;425;p17"/>
          <p:cNvCxnSpPr/>
          <p:nvPr/>
        </p:nvCxnSpPr>
        <p:spPr>
          <a:xfrm>
            <a:off x="4910187" y="3711669"/>
            <a:ext cx="0" cy="150212"/>
          </a:xfrm>
          <a:prstGeom prst="straightConnector1">
            <a:avLst/>
          </a:prstGeom>
          <a:noFill/>
          <a:ln cap="flat" cmpd="sng" w="12700">
            <a:solidFill>
              <a:srgbClr val="808799"/>
            </a:solidFill>
            <a:prstDash val="solid"/>
            <a:round/>
            <a:headEnd len="sm" w="sm" type="none"/>
            <a:tailEnd len="sm" w="sm" type="none"/>
          </a:ln>
        </p:spPr>
      </p:cxnSp>
      <p:cxnSp>
        <p:nvCxnSpPr>
          <p:cNvPr id="426" name="Google Shape;426;p17"/>
          <p:cNvCxnSpPr/>
          <p:nvPr/>
        </p:nvCxnSpPr>
        <p:spPr>
          <a:xfrm>
            <a:off x="4910187" y="4107261"/>
            <a:ext cx="0" cy="150212"/>
          </a:xfrm>
          <a:prstGeom prst="straightConnector1">
            <a:avLst/>
          </a:prstGeom>
          <a:noFill/>
          <a:ln cap="flat" cmpd="sng" w="12700">
            <a:solidFill>
              <a:srgbClr val="808799"/>
            </a:solidFill>
            <a:prstDash val="solid"/>
            <a:round/>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18"/>
          <p:cNvSpPr txBox="1"/>
          <p:nvPr/>
        </p:nvSpPr>
        <p:spPr>
          <a:xfrm>
            <a:off x="4730750" y="912813"/>
            <a:ext cx="3944938" cy="385233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Influencias provenientes fuera de la Empresa</a:t>
            </a:r>
            <a:endParaRPr b="1"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361950" marR="0" rtl="0" algn="l">
              <a:spcBef>
                <a:spcPts val="0"/>
              </a:spcBef>
              <a:spcAft>
                <a:spcPts val="0"/>
              </a:spcAft>
              <a:buNone/>
            </a:pPr>
            <a:r>
              <a:rPr lang="es-MX" sz="1600">
                <a:solidFill>
                  <a:schemeClr val="dk1"/>
                </a:solidFill>
                <a:latin typeface="Calibri"/>
                <a:ea typeface="Calibri"/>
                <a:cs typeface="Calibri"/>
                <a:sym typeface="Calibri"/>
              </a:rPr>
              <a:t>Las condiciones del mercado.</a:t>
            </a:r>
            <a:endParaRPr/>
          </a:p>
          <a:p>
            <a:pPr indent="0" lvl="0" marL="361950" marR="0" rtl="0" algn="l">
              <a:spcBef>
                <a:spcPts val="1000"/>
              </a:spcBef>
              <a:spcAft>
                <a:spcPts val="0"/>
              </a:spcAft>
              <a:buNone/>
            </a:pPr>
            <a:r>
              <a:rPr lang="es-MX" sz="1600">
                <a:solidFill>
                  <a:schemeClr val="dk1"/>
                </a:solidFill>
                <a:latin typeface="Calibri"/>
                <a:ea typeface="Calibri"/>
                <a:cs typeface="Calibri"/>
                <a:sym typeface="Calibri"/>
              </a:rPr>
              <a:t>Restricciones legales.</a:t>
            </a:r>
            <a:endParaRPr/>
          </a:p>
          <a:p>
            <a:pPr indent="0" lvl="0" marL="361950" marR="0" rtl="0" algn="l">
              <a:spcBef>
                <a:spcPts val="1000"/>
              </a:spcBef>
              <a:spcAft>
                <a:spcPts val="0"/>
              </a:spcAft>
              <a:buNone/>
            </a:pPr>
            <a:r>
              <a:rPr lang="es-MX" sz="1600">
                <a:solidFill>
                  <a:schemeClr val="dk1"/>
                </a:solidFill>
                <a:latin typeface="Calibri"/>
                <a:ea typeface="Calibri"/>
                <a:cs typeface="Calibri"/>
                <a:sym typeface="Calibri"/>
              </a:rPr>
              <a:t>Consideraciones económicas.</a:t>
            </a:r>
            <a:endParaRPr/>
          </a:p>
          <a:p>
            <a:pPr indent="0" lvl="0" marL="361950" marR="0" rtl="0" algn="l">
              <a:spcBef>
                <a:spcPts val="1000"/>
              </a:spcBef>
              <a:spcAft>
                <a:spcPts val="0"/>
              </a:spcAft>
              <a:buNone/>
            </a:pPr>
            <a:r>
              <a:rPr lang="es-MX" sz="1600">
                <a:solidFill>
                  <a:schemeClr val="dk1"/>
                </a:solidFill>
                <a:latin typeface="Calibri"/>
                <a:ea typeface="Calibri"/>
                <a:cs typeface="Calibri"/>
                <a:sym typeface="Calibri"/>
              </a:rPr>
              <a:t>Elementos ambientales físicos.</a:t>
            </a:r>
            <a:endParaRPr/>
          </a:p>
          <a:p>
            <a:pPr indent="0" lvl="0" marL="361950" marR="0" rtl="0" algn="l">
              <a:spcBef>
                <a:spcPts val="1000"/>
              </a:spcBef>
              <a:spcAft>
                <a:spcPts val="0"/>
              </a:spcAft>
              <a:buNone/>
            </a:pPr>
            <a:r>
              <a:rPr lang="es-MX" sz="1600">
                <a:solidFill>
                  <a:schemeClr val="dk1"/>
                </a:solidFill>
                <a:latin typeface="Calibri"/>
                <a:ea typeface="Calibri"/>
                <a:cs typeface="Calibri"/>
                <a:sym typeface="Calibri"/>
              </a:rPr>
              <a:t>Bases de datos comerciales.</a:t>
            </a:r>
            <a:endParaRPr/>
          </a:p>
          <a:p>
            <a:pPr indent="0" lvl="0" marL="361950" marR="0" rtl="0" algn="l">
              <a:spcBef>
                <a:spcPts val="1000"/>
              </a:spcBef>
              <a:spcAft>
                <a:spcPts val="0"/>
              </a:spcAft>
              <a:buNone/>
            </a:pPr>
            <a:r>
              <a:rPr lang="es-MX" sz="1600">
                <a:solidFill>
                  <a:schemeClr val="dk1"/>
                </a:solidFill>
                <a:latin typeface="Calibri"/>
                <a:ea typeface="Calibri"/>
                <a:cs typeface="Calibri"/>
                <a:sym typeface="Calibri"/>
              </a:rPr>
              <a:t>Investigaciones académicas.</a:t>
            </a:r>
            <a:endParaRPr/>
          </a:p>
          <a:p>
            <a:pPr indent="0" lvl="0" marL="361950" marR="0" rtl="0" algn="l">
              <a:spcBef>
                <a:spcPts val="1000"/>
              </a:spcBef>
              <a:spcAft>
                <a:spcPts val="0"/>
              </a:spcAft>
              <a:buNone/>
            </a:pPr>
            <a:r>
              <a:rPr lang="es-MX" sz="1600">
                <a:solidFill>
                  <a:schemeClr val="dk1"/>
                </a:solidFill>
                <a:latin typeface="Calibri"/>
                <a:ea typeface="Calibri"/>
                <a:cs typeface="Calibri"/>
                <a:sym typeface="Calibri"/>
              </a:rPr>
              <a:t>Estándares gubernamentales o de </a:t>
            </a:r>
            <a:br>
              <a:rPr lang="es-MX" sz="1600">
                <a:solidFill>
                  <a:schemeClr val="dk1"/>
                </a:solidFill>
                <a:latin typeface="Calibri"/>
                <a:ea typeface="Calibri"/>
                <a:cs typeface="Calibri"/>
                <a:sym typeface="Calibri"/>
              </a:rPr>
            </a:br>
            <a:r>
              <a:rPr lang="es-MX" sz="1600">
                <a:solidFill>
                  <a:schemeClr val="dk1"/>
                </a:solidFill>
                <a:latin typeface="Calibri"/>
                <a:ea typeface="Calibri"/>
                <a:cs typeface="Calibri"/>
                <a:sym typeface="Calibri"/>
              </a:rPr>
              <a:t>la industria.</a:t>
            </a:r>
            <a:endParaRPr/>
          </a:p>
          <a:p>
            <a:pPr indent="0" lvl="0" marL="361950" marR="0" rtl="0" algn="l">
              <a:spcBef>
                <a:spcPts val="1000"/>
              </a:spcBef>
              <a:spcAft>
                <a:spcPts val="0"/>
              </a:spcAft>
              <a:buNone/>
            </a:pPr>
            <a:r>
              <a:rPr lang="es-MX" sz="1600">
                <a:solidFill>
                  <a:schemeClr val="dk1"/>
                </a:solidFill>
                <a:latin typeface="Calibri"/>
                <a:ea typeface="Calibri"/>
                <a:cs typeface="Calibri"/>
                <a:sym typeface="Calibri"/>
              </a:rPr>
              <a:t>Influencias y asuntos de índole social y cultural.</a:t>
            </a:r>
            <a:endParaRPr/>
          </a:p>
        </p:txBody>
      </p:sp>
      <p:sp>
        <p:nvSpPr>
          <p:cNvPr id="433" name="Google Shape;433;p18"/>
          <p:cNvSpPr/>
          <p:nvPr/>
        </p:nvSpPr>
        <p:spPr>
          <a:xfrm>
            <a:off x="503238" y="376836"/>
            <a:ext cx="448329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INFLUENCIAS DE LA ORGANIZACIÓN</a:t>
            </a:r>
            <a:endParaRPr sz="1000">
              <a:solidFill>
                <a:srgbClr val="A5A5A5"/>
              </a:solidFill>
              <a:latin typeface="Calibri"/>
              <a:ea typeface="Calibri"/>
              <a:cs typeface="Calibri"/>
              <a:sym typeface="Calibri"/>
            </a:endParaRPr>
          </a:p>
        </p:txBody>
      </p:sp>
      <p:grpSp>
        <p:nvGrpSpPr>
          <p:cNvPr id="434" name="Google Shape;434;p18"/>
          <p:cNvGrpSpPr/>
          <p:nvPr/>
        </p:nvGrpSpPr>
        <p:grpSpPr>
          <a:xfrm>
            <a:off x="566179" y="1410912"/>
            <a:ext cx="3616470" cy="2893176"/>
            <a:chOff x="298607" y="0"/>
            <a:chExt cx="3616470" cy="2893176"/>
          </a:xfrm>
        </p:grpSpPr>
        <p:sp>
          <p:nvSpPr>
            <p:cNvPr id="435" name="Google Shape;435;p18"/>
            <p:cNvSpPr/>
            <p:nvPr/>
          </p:nvSpPr>
          <p:spPr>
            <a:xfrm>
              <a:off x="298607" y="723294"/>
              <a:ext cx="2169882" cy="2169882"/>
            </a:xfrm>
            <a:prstGeom prst="ellipse">
              <a:avLst/>
            </a:prstGeom>
            <a:solidFill>
              <a:srgbClr val="FE7828"/>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8"/>
            <p:cNvSpPr/>
            <p:nvPr/>
          </p:nvSpPr>
          <p:spPr>
            <a:xfrm>
              <a:off x="732583" y="1157270"/>
              <a:ext cx="1301929" cy="1301929"/>
            </a:xfrm>
            <a:prstGeom prst="ellipse">
              <a:avLst/>
            </a:prstGeom>
            <a:solidFill>
              <a:srgbClr val="D8D8D8"/>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8"/>
            <p:cNvSpPr/>
            <p:nvPr/>
          </p:nvSpPr>
          <p:spPr>
            <a:xfrm>
              <a:off x="1166560" y="1591246"/>
              <a:ext cx="433976" cy="433976"/>
            </a:xfrm>
            <a:prstGeom prst="ellipse">
              <a:avLst/>
            </a:prstGeom>
            <a:solidFill>
              <a:srgbClr val="D8D8D8"/>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8"/>
            <p:cNvSpPr/>
            <p:nvPr/>
          </p:nvSpPr>
          <p:spPr>
            <a:xfrm>
              <a:off x="2830136" y="0"/>
              <a:ext cx="1084941" cy="63288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8"/>
            <p:cNvSpPr txBox="1"/>
            <p:nvPr/>
          </p:nvSpPr>
          <p:spPr>
            <a:xfrm>
              <a:off x="2830136" y="0"/>
              <a:ext cx="1084941" cy="632882"/>
            </a:xfrm>
            <a:prstGeom prst="rect">
              <a:avLst/>
            </a:prstGeom>
            <a:noFill/>
            <a:ln>
              <a:noFill/>
            </a:ln>
          </p:spPr>
          <p:txBody>
            <a:bodyPr anchorCtr="0" anchor="ctr" bIns="25400" lIns="142225" spcFirstLastPara="1" rIns="25400" wrap="square" tIns="25400">
              <a:noAutofit/>
            </a:bodyPr>
            <a:lstStyle/>
            <a:p>
              <a:pPr indent="0" lvl="0" marL="0" marR="0" rtl="0" algn="l">
                <a:lnSpc>
                  <a:spcPct val="90000"/>
                </a:lnSpc>
                <a:spcBef>
                  <a:spcPts val="0"/>
                </a:spcBef>
                <a:spcAft>
                  <a:spcPts val="0"/>
                </a:spcAft>
                <a:buClr>
                  <a:schemeClr val="dk1"/>
                </a:buClr>
                <a:buSzPts val="2000"/>
                <a:buFont typeface="Calibri"/>
                <a:buNone/>
              </a:pPr>
              <a:r>
                <a:rPr lang="es-MX" sz="2000">
                  <a:solidFill>
                    <a:schemeClr val="dk1"/>
                  </a:solidFill>
                  <a:latin typeface="Calibri"/>
                  <a:ea typeface="Calibri"/>
                  <a:cs typeface="Calibri"/>
                  <a:sym typeface="Calibri"/>
                </a:rPr>
                <a:t>Proyecto</a:t>
              </a:r>
              <a:endParaRPr sz="2000">
                <a:solidFill>
                  <a:schemeClr val="dk1"/>
                </a:solidFill>
                <a:latin typeface="Calibri"/>
                <a:ea typeface="Calibri"/>
                <a:cs typeface="Calibri"/>
                <a:sym typeface="Calibri"/>
              </a:endParaRPr>
            </a:p>
          </p:txBody>
        </p:sp>
        <p:cxnSp>
          <p:nvCxnSpPr>
            <p:cNvPr id="440" name="Google Shape;440;p18"/>
            <p:cNvCxnSpPr/>
            <p:nvPr/>
          </p:nvCxnSpPr>
          <p:spPr>
            <a:xfrm>
              <a:off x="2558901" y="316441"/>
              <a:ext cx="271235" cy="0"/>
            </a:xfrm>
            <a:prstGeom prst="straightConnector1">
              <a:avLst/>
            </a:prstGeom>
            <a:solidFill>
              <a:srgbClr val="49ACC5"/>
            </a:solidFill>
            <a:ln cap="flat" cmpd="sng" w="12700">
              <a:solidFill>
                <a:srgbClr val="7F7F7F"/>
              </a:solidFill>
              <a:prstDash val="solid"/>
              <a:round/>
              <a:headEnd len="sm" w="sm" type="none"/>
              <a:tailEnd len="sm" w="sm" type="none"/>
            </a:ln>
          </p:spPr>
        </p:cxnSp>
        <p:cxnSp>
          <p:nvCxnSpPr>
            <p:cNvPr id="441" name="Google Shape;441;p18"/>
            <p:cNvCxnSpPr/>
            <p:nvPr/>
          </p:nvCxnSpPr>
          <p:spPr>
            <a:xfrm rot="5400000">
              <a:off x="1224966" y="475384"/>
              <a:ext cx="1491432" cy="1174267"/>
            </a:xfrm>
            <a:prstGeom prst="straightConnector1">
              <a:avLst/>
            </a:prstGeom>
            <a:solidFill>
              <a:srgbClr val="49ACC5"/>
            </a:solidFill>
            <a:ln cap="flat" cmpd="sng" w="12700">
              <a:solidFill>
                <a:srgbClr val="7F7F7F"/>
              </a:solidFill>
              <a:prstDash val="solid"/>
              <a:round/>
              <a:headEnd len="sm" w="sm" type="none"/>
              <a:tailEnd len="sm" w="sm" type="none"/>
            </a:ln>
          </p:spPr>
        </p:cxnSp>
        <p:sp>
          <p:nvSpPr>
            <p:cNvPr id="442" name="Google Shape;442;p18"/>
            <p:cNvSpPr/>
            <p:nvPr/>
          </p:nvSpPr>
          <p:spPr>
            <a:xfrm>
              <a:off x="2830136" y="632882"/>
              <a:ext cx="1084941" cy="63288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8"/>
            <p:cNvSpPr txBox="1"/>
            <p:nvPr/>
          </p:nvSpPr>
          <p:spPr>
            <a:xfrm>
              <a:off x="2830136" y="632882"/>
              <a:ext cx="1084941" cy="632882"/>
            </a:xfrm>
            <a:prstGeom prst="rect">
              <a:avLst/>
            </a:prstGeom>
            <a:noFill/>
            <a:ln>
              <a:noFill/>
            </a:ln>
          </p:spPr>
          <p:txBody>
            <a:bodyPr anchorCtr="0" anchor="ctr" bIns="25400" lIns="142225" spcFirstLastPara="1" rIns="25400" wrap="square" tIns="25400">
              <a:noAutofit/>
            </a:bodyPr>
            <a:lstStyle/>
            <a:p>
              <a:pPr indent="0" lvl="0" marL="0" marR="0" rtl="0" algn="l">
                <a:lnSpc>
                  <a:spcPct val="90000"/>
                </a:lnSpc>
                <a:spcBef>
                  <a:spcPts val="0"/>
                </a:spcBef>
                <a:spcAft>
                  <a:spcPts val="0"/>
                </a:spcAft>
                <a:buClr>
                  <a:srgbClr val="D8D8D8"/>
                </a:buClr>
                <a:buSzPts val="2000"/>
                <a:buFont typeface="Calibri"/>
                <a:buNone/>
              </a:pPr>
              <a:r>
                <a:rPr lang="es-MX" sz="2000">
                  <a:solidFill>
                    <a:srgbClr val="D8D8D8"/>
                  </a:solidFill>
                  <a:latin typeface="Calibri"/>
                  <a:ea typeface="Calibri"/>
                  <a:cs typeface="Calibri"/>
                  <a:sym typeface="Calibri"/>
                </a:rPr>
                <a:t>Empresa</a:t>
              </a:r>
              <a:endParaRPr sz="2000">
                <a:solidFill>
                  <a:srgbClr val="D8D8D8"/>
                </a:solidFill>
                <a:latin typeface="Calibri"/>
                <a:ea typeface="Calibri"/>
                <a:cs typeface="Calibri"/>
                <a:sym typeface="Calibri"/>
              </a:endParaRPr>
            </a:p>
          </p:txBody>
        </p:sp>
        <p:cxnSp>
          <p:nvCxnSpPr>
            <p:cNvPr id="444" name="Google Shape;444;p18"/>
            <p:cNvCxnSpPr/>
            <p:nvPr/>
          </p:nvCxnSpPr>
          <p:spPr>
            <a:xfrm>
              <a:off x="2558901" y="949323"/>
              <a:ext cx="271235" cy="0"/>
            </a:xfrm>
            <a:prstGeom prst="straightConnector1">
              <a:avLst/>
            </a:prstGeom>
            <a:solidFill>
              <a:srgbClr val="49ACC5"/>
            </a:solidFill>
            <a:ln cap="flat" cmpd="sng" w="12700">
              <a:solidFill>
                <a:srgbClr val="7F7F7F"/>
              </a:solidFill>
              <a:prstDash val="solid"/>
              <a:round/>
              <a:headEnd len="sm" w="sm" type="none"/>
              <a:tailEnd len="sm" w="sm" type="none"/>
            </a:ln>
          </p:spPr>
        </p:cxnSp>
        <p:cxnSp>
          <p:nvCxnSpPr>
            <p:cNvPr id="445" name="Google Shape;445;p18"/>
            <p:cNvCxnSpPr/>
            <p:nvPr/>
          </p:nvCxnSpPr>
          <p:spPr>
            <a:xfrm rot="5400000">
              <a:off x="1545096" y="1098394"/>
              <a:ext cx="1162188" cy="863251"/>
            </a:xfrm>
            <a:prstGeom prst="straightConnector1">
              <a:avLst/>
            </a:prstGeom>
            <a:solidFill>
              <a:srgbClr val="49ACC5"/>
            </a:solidFill>
            <a:ln cap="flat" cmpd="sng" w="12700">
              <a:solidFill>
                <a:srgbClr val="7F7F7F"/>
              </a:solidFill>
              <a:prstDash val="solid"/>
              <a:round/>
              <a:headEnd len="sm" w="sm" type="none"/>
              <a:tailEnd len="sm" w="sm" type="none"/>
            </a:ln>
          </p:spPr>
        </p:cxnSp>
        <p:sp>
          <p:nvSpPr>
            <p:cNvPr id="446" name="Google Shape;446;p18"/>
            <p:cNvSpPr/>
            <p:nvPr/>
          </p:nvSpPr>
          <p:spPr>
            <a:xfrm>
              <a:off x="2830136" y="1265764"/>
              <a:ext cx="1084941" cy="63288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8"/>
            <p:cNvSpPr txBox="1"/>
            <p:nvPr/>
          </p:nvSpPr>
          <p:spPr>
            <a:xfrm>
              <a:off x="2830136" y="1265764"/>
              <a:ext cx="1084941" cy="632882"/>
            </a:xfrm>
            <a:prstGeom prst="rect">
              <a:avLst/>
            </a:prstGeom>
            <a:noFill/>
            <a:ln>
              <a:noFill/>
            </a:ln>
          </p:spPr>
          <p:txBody>
            <a:bodyPr anchorCtr="0" anchor="ctr" bIns="25400" lIns="142225" spcFirstLastPara="1" rIns="25400" wrap="square" tIns="25400">
              <a:noAutofit/>
            </a:bodyPr>
            <a:lstStyle/>
            <a:p>
              <a:pPr indent="0" lvl="0" marL="0" marR="0" rtl="0" algn="l">
                <a:lnSpc>
                  <a:spcPct val="90000"/>
                </a:lnSpc>
                <a:spcBef>
                  <a:spcPts val="0"/>
                </a:spcBef>
                <a:spcAft>
                  <a:spcPts val="0"/>
                </a:spcAft>
                <a:buClr>
                  <a:schemeClr val="dk1"/>
                </a:buClr>
                <a:buSzPts val="2000"/>
                <a:buFont typeface="Calibri"/>
                <a:buNone/>
              </a:pPr>
              <a:r>
                <a:rPr lang="es-MX" sz="2000">
                  <a:solidFill>
                    <a:schemeClr val="dk1"/>
                  </a:solidFill>
                  <a:latin typeface="Calibri"/>
                  <a:ea typeface="Calibri"/>
                  <a:cs typeface="Calibri"/>
                  <a:sym typeface="Calibri"/>
                </a:rPr>
                <a:t>Entorno Externo</a:t>
              </a:r>
              <a:endParaRPr sz="2000">
                <a:solidFill>
                  <a:schemeClr val="dk1"/>
                </a:solidFill>
                <a:latin typeface="Calibri"/>
                <a:ea typeface="Calibri"/>
                <a:cs typeface="Calibri"/>
                <a:sym typeface="Calibri"/>
              </a:endParaRPr>
            </a:p>
          </p:txBody>
        </p:sp>
        <p:cxnSp>
          <p:nvCxnSpPr>
            <p:cNvPr id="448" name="Google Shape;448;p18"/>
            <p:cNvCxnSpPr/>
            <p:nvPr/>
          </p:nvCxnSpPr>
          <p:spPr>
            <a:xfrm>
              <a:off x="2558901" y="1582205"/>
              <a:ext cx="271235" cy="0"/>
            </a:xfrm>
            <a:prstGeom prst="straightConnector1">
              <a:avLst/>
            </a:prstGeom>
            <a:solidFill>
              <a:srgbClr val="49ACC5"/>
            </a:solidFill>
            <a:ln cap="flat" cmpd="sng" w="12700">
              <a:solidFill>
                <a:srgbClr val="7F7F7F"/>
              </a:solidFill>
              <a:prstDash val="solid"/>
              <a:round/>
              <a:headEnd len="sm" w="sm" type="none"/>
              <a:tailEnd len="sm" w="sm" type="none"/>
            </a:ln>
          </p:spPr>
        </p:cxnSp>
        <p:cxnSp>
          <p:nvCxnSpPr>
            <p:cNvPr id="449" name="Google Shape;449;p18"/>
            <p:cNvCxnSpPr/>
            <p:nvPr/>
          </p:nvCxnSpPr>
          <p:spPr>
            <a:xfrm rot="5400000">
              <a:off x="1865623" y="1720897"/>
              <a:ext cx="830341" cy="552234"/>
            </a:xfrm>
            <a:prstGeom prst="straightConnector1">
              <a:avLst/>
            </a:prstGeom>
            <a:solidFill>
              <a:srgbClr val="49ACC5"/>
            </a:solidFill>
            <a:ln cap="flat" cmpd="sng" w="12700">
              <a:solidFill>
                <a:srgbClr val="7F7F7F"/>
              </a:solidFill>
              <a:prstDash val="solid"/>
              <a:round/>
              <a:headEnd len="sm" w="sm" type="none"/>
              <a:tailEnd len="sm" w="sm" type="none"/>
            </a:ln>
          </p:spPr>
        </p:cxnSp>
      </p:grpSp>
      <p:sp>
        <p:nvSpPr>
          <p:cNvPr id="450" name="Google Shape;450;p18"/>
          <p:cNvSpPr txBox="1"/>
          <p:nvPr/>
        </p:nvSpPr>
        <p:spPr>
          <a:xfrm>
            <a:off x="1479792" y="3015426"/>
            <a:ext cx="32806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2000">
                <a:solidFill>
                  <a:schemeClr val="dk1"/>
                </a:solidFill>
                <a:latin typeface="Calibri"/>
                <a:ea typeface="Calibri"/>
                <a:cs typeface="Calibri"/>
                <a:sym typeface="Calibri"/>
              </a:rPr>
              <a:t>P</a:t>
            </a:r>
            <a:endParaRPr b="1" sz="2000">
              <a:solidFill>
                <a:schemeClr val="dk1"/>
              </a:solidFill>
              <a:latin typeface="Calibri"/>
              <a:ea typeface="Calibri"/>
              <a:cs typeface="Calibri"/>
              <a:sym typeface="Calibri"/>
            </a:endParaRPr>
          </a:p>
        </p:txBody>
      </p:sp>
      <p:cxnSp>
        <p:nvCxnSpPr>
          <p:cNvPr id="451" name="Google Shape;451;p18"/>
          <p:cNvCxnSpPr/>
          <p:nvPr/>
        </p:nvCxnSpPr>
        <p:spPr>
          <a:xfrm>
            <a:off x="4910187" y="1626708"/>
            <a:ext cx="0" cy="137241"/>
          </a:xfrm>
          <a:prstGeom prst="straightConnector1">
            <a:avLst/>
          </a:prstGeom>
          <a:noFill/>
          <a:ln cap="flat" cmpd="sng" w="12700">
            <a:solidFill>
              <a:srgbClr val="808799"/>
            </a:solidFill>
            <a:prstDash val="solid"/>
            <a:round/>
            <a:headEnd len="sm" w="sm" type="none"/>
            <a:tailEnd len="sm" w="sm" type="none"/>
          </a:ln>
        </p:spPr>
      </p:cxnSp>
      <p:sp>
        <p:nvSpPr>
          <p:cNvPr id="452" name="Google Shape;452;p18"/>
          <p:cNvSpPr/>
          <p:nvPr/>
        </p:nvSpPr>
        <p:spPr>
          <a:xfrm>
            <a:off x="4833845" y="1433610"/>
            <a:ext cx="152683" cy="152683"/>
          </a:xfrm>
          <a:prstGeom prst="mathPlus">
            <a:avLst>
              <a:gd fmla="val 15202" name="adj1"/>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sp>
        <p:nvSpPr>
          <p:cNvPr id="453" name="Google Shape;453;p18"/>
          <p:cNvSpPr/>
          <p:nvPr/>
        </p:nvSpPr>
        <p:spPr>
          <a:xfrm>
            <a:off x="4833845" y="1820960"/>
            <a:ext cx="152683" cy="152683"/>
          </a:xfrm>
          <a:prstGeom prst="mathPlus">
            <a:avLst>
              <a:gd fmla="val 15202" name="adj1"/>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cxnSp>
        <p:nvCxnSpPr>
          <p:cNvPr id="454" name="Google Shape;454;p18"/>
          <p:cNvCxnSpPr/>
          <p:nvPr/>
        </p:nvCxnSpPr>
        <p:spPr>
          <a:xfrm>
            <a:off x="4910187" y="2010883"/>
            <a:ext cx="0" cy="137241"/>
          </a:xfrm>
          <a:prstGeom prst="straightConnector1">
            <a:avLst/>
          </a:prstGeom>
          <a:noFill/>
          <a:ln cap="flat" cmpd="sng" w="12700">
            <a:solidFill>
              <a:srgbClr val="808799"/>
            </a:solidFill>
            <a:prstDash val="solid"/>
            <a:round/>
            <a:headEnd len="sm" w="sm" type="none"/>
            <a:tailEnd len="sm" w="sm" type="none"/>
          </a:ln>
        </p:spPr>
      </p:cxnSp>
      <p:sp>
        <p:nvSpPr>
          <p:cNvPr id="455" name="Google Shape;455;p18"/>
          <p:cNvSpPr/>
          <p:nvPr/>
        </p:nvSpPr>
        <p:spPr>
          <a:xfrm>
            <a:off x="4833845" y="2182910"/>
            <a:ext cx="152683" cy="152683"/>
          </a:xfrm>
          <a:prstGeom prst="mathPlus">
            <a:avLst>
              <a:gd fmla="val 15202" name="adj1"/>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cxnSp>
        <p:nvCxnSpPr>
          <p:cNvPr id="456" name="Google Shape;456;p18"/>
          <p:cNvCxnSpPr/>
          <p:nvPr/>
        </p:nvCxnSpPr>
        <p:spPr>
          <a:xfrm>
            <a:off x="4910187" y="2366483"/>
            <a:ext cx="0" cy="137241"/>
          </a:xfrm>
          <a:prstGeom prst="straightConnector1">
            <a:avLst/>
          </a:prstGeom>
          <a:noFill/>
          <a:ln cap="flat" cmpd="sng" w="12700">
            <a:solidFill>
              <a:srgbClr val="808799"/>
            </a:solidFill>
            <a:prstDash val="solid"/>
            <a:round/>
            <a:headEnd len="sm" w="sm" type="none"/>
            <a:tailEnd len="sm" w="sm" type="none"/>
          </a:ln>
        </p:spPr>
      </p:cxnSp>
      <p:sp>
        <p:nvSpPr>
          <p:cNvPr id="457" name="Google Shape;457;p18"/>
          <p:cNvSpPr/>
          <p:nvPr/>
        </p:nvSpPr>
        <p:spPr>
          <a:xfrm>
            <a:off x="4833845" y="2538510"/>
            <a:ext cx="152683" cy="152683"/>
          </a:xfrm>
          <a:prstGeom prst="mathPlus">
            <a:avLst>
              <a:gd fmla="val 15202" name="adj1"/>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cxnSp>
        <p:nvCxnSpPr>
          <p:cNvPr id="458" name="Google Shape;458;p18"/>
          <p:cNvCxnSpPr/>
          <p:nvPr/>
        </p:nvCxnSpPr>
        <p:spPr>
          <a:xfrm>
            <a:off x="4910187" y="2753833"/>
            <a:ext cx="0" cy="137241"/>
          </a:xfrm>
          <a:prstGeom prst="straightConnector1">
            <a:avLst/>
          </a:prstGeom>
          <a:noFill/>
          <a:ln cap="flat" cmpd="sng" w="12700">
            <a:solidFill>
              <a:srgbClr val="808799"/>
            </a:solidFill>
            <a:prstDash val="solid"/>
            <a:round/>
            <a:headEnd len="sm" w="sm" type="none"/>
            <a:tailEnd len="sm" w="sm" type="none"/>
          </a:ln>
        </p:spPr>
      </p:cxnSp>
      <p:sp>
        <p:nvSpPr>
          <p:cNvPr id="459" name="Google Shape;459;p18"/>
          <p:cNvSpPr/>
          <p:nvPr/>
        </p:nvSpPr>
        <p:spPr>
          <a:xfrm>
            <a:off x="4833845" y="2925860"/>
            <a:ext cx="152683" cy="152683"/>
          </a:xfrm>
          <a:prstGeom prst="mathPlus">
            <a:avLst>
              <a:gd fmla="val 15202" name="adj1"/>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cxnSp>
        <p:nvCxnSpPr>
          <p:cNvPr id="460" name="Google Shape;460;p18"/>
          <p:cNvCxnSpPr/>
          <p:nvPr/>
        </p:nvCxnSpPr>
        <p:spPr>
          <a:xfrm>
            <a:off x="4910187" y="3138008"/>
            <a:ext cx="0" cy="137241"/>
          </a:xfrm>
          <a:prstGeom prst="straightConnector1">
            <a:avLst/>
          </a:prstGeom>
          <a:noFill/>
          <a:ln cap="flat" cmpd="sng" w="12700">
            <a:solidFill>
              <a:srgbClr val="808799"/>
            </a:solidFill>
            <a:prstDash val="solid"/>
            <a:round/>
            <a:headEnd len="sm" w="sm" type="none"/>
            <a:tailEnd len="sm" w="sm" type="none"/>
          </a:ln>
        </p:spPr>
      </p:cxnSp>
      <p:sp>
        <p:nvSpPr>
          <p:cNvPr id="461" name="Google Shape;461;p18"/>
          <p:cNvSpPr/>
          <p:nvPr/>
        </p:nvSpPr>
        <p:spPr>
          <a:xfrm>
            <a:off x="4833845" y="3310035"/>
            <a:ext cx="152683" cy="152683"/>
          </a:xfrm>
          <a:prstGeom prst="mathPlus">
            <a:avLst>
              <a:gd fmla="val 15202" name="adj1"/>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cxnSp>
        <p:nvCxnSpPr>
          <p:cNvPr id="462" name="Google Shape;462;p18"/>
          <p:cNvCxnSpPr/>
          <p:nvPr/>
        </p:nvCxnSpPr>
        <p:spPr>
          <a:xfrm>
            <a:off x="4910187" y="3496783"/>
            <a:ext cx="0" cy="137241"/>
          </a:xfrm>
          <a:prstGeom prst="straightConnector1">
            <a:avLst/>
          </a:prstGeom>
          <a:noFill/>
          <a:ln cap="flat" cmpd="sng" w="12700">
            <a:solidFill>
              <a:srgbClr val="808799"/>
            </a:solidFill>
            <a:prstDash val="solid"/>
            <a:round/>
            <a:headEnd len="sm" w="sm" type="none"/>
            <a:tailEnd len="sm" w="sm" type="none"/>
          </a:ln>
        </p:spPr>
      </p:cxnSp>
      <p:sp>
        <p:nvSpPr>
          <p:cNvPr id="463" name="Google Shape;463;p18"/>
          <p:cNvSpPr/>
          <p:nvPr/>
        </p:nvSpPr>
        <p:spPr>
          <a:xfrm>
            <a:off x="4833845" y="3668810"/>
            <a:ext cx="152683" cy="152683"/>
          </a:xfrm>
          <a:prstGeom prst="mathPlus">
            <a:avLst>
              <a:gd fmla="val 15202" name="adj1"/>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cxnSp>
        <p:nvCxnSpPr>
          <p:cNvPr id="464" name="Google Shape;464;p18"/>
          <p:cNvCxnSpPr/>
          <p:nvPr/>
        </p:nvCxnSpPr>
        <p:spPr>
          <a:xfrm>
            <a:off x="4910187" y="3848100"/>
            <a:ext cx="0" cy="414574"/>
          </a:xfrm>
          <a:prstGeom prst="straightConnector1">
            <a:avLst/>
          </a:prstGeom>
          <a:noFill/>
          <a:ln cap="flat" cmpd="sng" w="12700">
            <a:solidFill>
              <a:srgbClr val="808799"/>
            </a:solidFill>
            <a:prstDash val="solid"/>
            <a:round/>
            <a:headEnd len="sm" w="sm" type="none"/>
            <a:tailEnd len="sm" w="sm" type="none"/>
          </a:ln>
        </p:spPr>
      </p:cxnSp>
      <p:sp>
        <p:nvSpPr>
          <p:cNvPr id="465" name="Google Shape;465;p18"/>
          <p:cNvSpPr/>
          <p:nvPr/>
        </p:nvSpPr>
        <p:spPr>
          <a:xfrm>
            <a:off x="4833845" y="4297460"/>
            <a:ext cx="152683" cy="152683"/>
          </a:xfrm>
          <a:prstGeom prst="mathPlus">
            <a:avLst>
              <a:gd fmla="val 15202" name="adj1"/>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19"/>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2" name="Google Shape;472;p19"/>
          <p:cNvSpPr txBox="1"/>
          <p:nvPr/>
        </p:nvSpPr>
        <p:spPr>
          <a:xfrm>
            <a:off x="1008064" y="3169974"/>
            <a:ext cx="6520497"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MX" sz="2800">
                <a:solidFill>
                  <a:schemeClr val="lt1"/>
                </a:solidFill>
                <a:latin typeface="Arial"/>
                <a:ea typeface="Arial"/>
                <a:cs typeface="Arial"/>
                <a:sym typeface="Arial"/>
              </a:rPr>
              <a:t>GESTIÓN DEL </a:t>
            </a:r>
            <a:br>
              <a:rPr b="1" lang="es-MX" sz="2800">
                <a:solidFill>
                  <a:schemeClr val="lt1"/>
                </a:solidFill>
                <a:latin typeface="Arial"/>
                <a:ea typeface="Arial"/>
                <a:cs typeface="Arial"/>
                <a:sym typeface="Arial"/>
              </a:rPr>
            </a:br>
            <a:r>
              <a:rPr b="1" lang="es-MX" sz="2800">
                <a:solidFill>
                  <a:schemeClr val="lt1"/>
                </a:solidFill>
                <a:latin typeface="Arial"/>
                <a:ea typeface="Arial"/>
                <a:cs typeface="Arial"/>
                <a:sym typeface="Arial"/>
              </a:rPr>
              <a:t>PRODUCTO</a:t>
            </a:r>
            <a:endParaRPr b="1" sz="2800">
              <a:solidFill>
                <a:schemeClr val="lt1"/>
              </a:solidFill>
              <a:latin typeface="Arial"/>
              <a:ea typeface="Arial"/>
              <a:cs typeface="Arial"/>
              <a:sym typeface="Arial"/>
            </a:endParaRPr>
          </a:p>
        </p:txBody>
      </p:sp>
      <p:pic>
        <p:nvPicPr>
          <p:cNvPr id="473" name="Google Shape;473;p19"/>
          <p:cNvPicPr preferRelativeResize="0"/>
          <p:nvPr/>
        </p:nvPicPr>
        <p:blipFill rotWithShape="1">
          <a:blip r:embed="rId3">
            <a:alphaModFix/>
          </a:blip>
          <a:srcRect b="0" l="0" r="0" t="0"/>
          <a:stretch/>
        </p:blipFill>
        <p:spPr>
          <a:xfrm>
            <a:off x="1008065" y="2869612"/>
            <a:ext cx="195423" cy="2012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2"/>
          <p:cNvSpPr/>
          <p:nvPr/>
        </p:nvSpPr>
        <p:spPr>
          <a:xfrm>
            <a:off x="0" y="1"/>
            <a:ext cx="9144000" cy="5715000"/>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1" name="Google Shape;51;p2"/>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52" name="Google Shape;52;p2"/>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 name="Google Shape;53;p2"/>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s-MX" sz="3300">
                <a:solidFill>
                  <a:schemeClr val="lt1"/>
                </a:solidFill>
                <a:latin typeface="Arial"/>
                <a:ea typeface="Arial"/>
                <a:cs typeface="Arial"/>
                <a:sym typeface="Arial"/>
              </a:rPr>
              <a:t>INTRODUCCIÓN</a:t>
            </a:r>
            <a:endParaRPr/>
          </a:p>
          <a:p>
            <a:pPr indent="0" lvl="0" marL="0" marR="0" rtl="0" algn="l">
              <a:lnSpc>
                <a:spcPct val="80000"/>
              </a:lnSpc>
              <a:spcBef>
                <a:spcPts val="0"/>
              </a:spcBef>
              <a:spcAft>
                <a:spcPts val="0"/>
              </a:spcAft>
              <a:buNone/>
            </a:pPr>
            <a:r>
              <a:rPr b="1" lang="es-MX" sz="3300">
                <a:solidFill>
                  <a:schemeClr val="lt1"/>
                </a:solidFill>
                <a:latin typeface="Arial"/>
                <a:ea typeface="Arial"/>
                <a:cs typeface="Arial"/>
                <a:sym typeface="Arial"/>
              </a:rPr>
              <a:t>DE LA SESIÓN</a:t>
            </a:r>
            <a:endParaRPr/>
          </a:p>
        </p:txBody>
      </p:sp>
      <p:pic>
        <p:nvPicPr>
          <p:cNvPr id="54" name="Google Shape;54;p2"/>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55" name="Google Shape;55;p2"/>
          <p:cNvPicPr preferRelativeResize="0"/>
          <p:nvPr/>
        </p:nvPicPr>
        <p:blipFill rotWithShape="1">
          <a:blip r:embed="rId5">
            <a:alphaModFix/>
          </a:blip>
          <a:srcRect b="0" l="0" r="0" t="0"/>
          <a:stretch/>
        </p:blipFill>
        <p:spPr>
          <a:xfrm>
            <a:off x="2528619" y="2194224"/>
            <a:ext cx="202176" cy="208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20"/>
          <p:cNvSpPr txBox="1"/>
          <p:nvPr/>
        </p:nvSpPr>
        <p:spPr>
          <a:xfrm>
            <a:off x="503238" y="912813"/>
            <a:ext cx="3293699" cy="360858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600"/>
              <a:buFont typeface="Calibri"/>
              <a:buNone/>
            </a:pPr>
            <a:r>
              <a:rPr b="1" lang="es-MX" sz="1600">
                <a:solidFill>
                  <a:schemeClr val="dk1"/>
                </a:solidFill>
                <a:latin typeface="Calibri"/>
                <a:ea typeface="Calibri"/>
                <a:cs typeface="Calibri"/>
                <a:sym typeface="Calibri"/>
              </a:rPr>
              <a:t>RELACIÓN CON LA GESTIÓN </a:t>
            </a:r>
            <a:br>
              <a:rPr b="1" lang="es-MX" sz="1600">
                <a:solidFill>
                  <a:schemeClr val="dk1"/>
                </a:solidFill>
                <a:latin typeface="Calibri"/>
                <a:ea typeface="Calibri"/>
                <a:cs typeface="Calibri"/>
                <a:sym typeface="Calibri"/>
              </a:rPr>
            </a:br>
            <a:r>
              <a:rPr b="1" lang="es-MX" sz="1600">
                <a:solidFill>
                  <a:schemeClr val="dk1"/>
                </a:solidFill>
                <a:latin typeface="Calibri"/>
                <a:ea typeface="Calibri"/>
                <a:cs typeface="Calibri"/>
                <a:sym typeface="Calibri"/>
              </a:rPr>
              <a:t>DEL PRODUCTO</a:t>
            </a:r>
            <a:endParaRPr/>
          </a:p>
          <a:p>
            <a:pPr indent="-185738" lvl="0" marL="185738" marR="0" rtl="0" algn="l">
              <a:spcBef>
                <a:spcPts val="600"/>
              </a:spcBef>
              <a:spcAft>
                <a:spcPts val="0"/>
              </a:spcAft>
              <a:buClr>
                <a:schemeClr val="dk1"/>
              </a:buClr>
              <a:buSzPts val="1600"/>
              <a:buFont typeface="Arial"/>
              <a:buChar char="•"/>
            </a:pPr>
            <a:r>
              <a:rPr b="0" i="0" lang="es-MX" sz="1600" u="none" strike="noStrike">
                <a:solidFill>
                  <a:schemeClr val="dk1"/>
                </a:solidFill>
                <a:latin typeface="Calibri"/>
                <a:ea typeface="Calibri"/>
                <a:cs typeface="Calibri"/>
                <a:sym typeface="Calibri"/>
              </a:rPr>
              <a:t>Comprender las disciplinas de Gestión de Portafolio, Programas, y Proyectos permite comprender la gestión del producto.</a:t>
            </a:r>
            <a:endParaRPr/>
          </a:p>
          <a:p>
            <a:pPr indent="-84138" lvl="0" marL="185738" marR="0" rtl="0" algn="l">
              <a:spcBef>
                <a:spcPts val="0"/>
              </a:spcBef>
              <a:spcAft>
                <a:spcPts val="0"/>
              </a:spcAft>
              <a:buClr>
                <a:schemeClr val="dk1"/>
              </a:buClr>
              <a:buSzPts val="1600"/>
              <a:buFont typeface="Arial"/>
              <a:buNone/>
            </a:pPr>
            <a:r>
              <a:t/>
            </a:r>
            <a:endParaRPr b="0" i="0" sz="1600" u="none" strike="noStrike">
              <a:solidFill>
                <a:schemeClr val="dk1"/>
              </a:solidFill>
              <a:latin typeface="Calibri"/>
              <a:ea typeface="Calibri"/>
              <a:cs typeface="Calibri"/>
              <a:sym typeface="Calibri"/>
            </a:endParaRPr>
          </a:p>
          <a:p>
            <a:pPr indent="-185738" lvl="0" marL="185738" marR="0" rtl="0" algn="l">
              <a:spcBef>
                <a:spcPts val="0"/>
              </a:spcBef>
              <a:spcAft>
                <a:spcPts val="0"/>
              </a:spcAft>
              <a:buClr>
                <a:schemeClr val="dk1"/>
              </a:buClr>
              <a:buSzPts val="1600"/>
              <a:buFont typeface="Arial"/>
              <a:buChar char="•"/>
            </a:pPr>
            <a:r>
              <a:rPr b="0" lang="es-MX" sz="1600">
                <a:solidFill>
                  <a:schemeClr val="dk1"/>
                </a:solidFill>
                <a:latin typeface="Calibri"/>
                <a:ea typeface="Calibri"/>
                <a:cs typeface="Calibri"/>
                <a:sym typeface="Calibri"/>
              </a:rPr>
              <a:t>La gestión del producto implica los siguiente:</a:t>
            </a:r>
            <a:endParaRPr/>
          </a:p>
          <a:p>
            <a:pPr indent="-180975" lvl="2" marL="361950" marR="0" rtl="0" algn="l">
              <a:spcBef>
                <a:spcPts val="0"/>
              </a:spcBef>
              <a:spcAft>
                <a:spcPts val="0"/>
              </a:spcAft>
              <a:buClr>
                <a:schemeClr val="dk1"/>
              </a:buClr>
              <a:buSzPts val="1400"/>
              <a:buFont typeface="Arial"/>
              <a:buChar char="•"/>
            </a:pPr>
            <a:r>
              <a:rPr b="0" i="0" lang="es-MX" sz="1400" u="none" cap="none" strike="noStrike">
                <a:solidFill>
                  <a:schemeClr val="dk1"/>
                </a:solidFill>
                <a:latin typeface="Calibri"/>
                <a:ea typeface="Calibri"/>
                <a:cs typeface="Calibri"/>
                <a:sym typeface="Calibri"/>
              </a:rPr>
              <a:t>la integración de personas</a:t>
            </a:r>
            <a:endParaRPr/>
          </a:p>
          <a:p>
            <a:pPr indent="-180975" lvl="2" marL="361950" marR="0" rtl="0" algn="l">
              <a:spcBef>
                <a:spcPts val="0"/>
              </a:spcBef>
              <a:spcAft>
                <a:spcPts val="0"/>
              </a:spcAft>
              <a:buClr>
                <a:schemeClr val="dk1"/>
              </a:buClr>
              <a:buSzPts val="1400"/>
              <a:buFont typeface="Arial"/>
              <a:buChar char="•"/>
            </a:pPr>
            <a:r>
              <a:rPr b="0" i="0" lang="es-MX" sz="1400" u="none" cap="none" strike="noStrike">
                <a:solidFill>
                  <a:schemeClr val="dk1"/>
                </a:solidFill>
                <a:latin typeface="Calibri"/>
                <a:ea typeface="Calibri"/>
                <a:cs typeface="Calibri"/>
                <a:sym typeface="Calibri"/>
              </a:rPr>
              <a:t>datos</a:t>
            </a:r>
            <a:endParaRPr/>
          </a:p>
          <a:p>
            <a:pPr indent="-180975" lvl="2" marL="361950" marR="0" rtl="0" algn="l">
              <a:spcBef>
                <a:spcPts val="0"/>
              </a:spcBef>
              <a:spcAft>
                <a:spcPts val="0"/>
              </a:spcAft>
              <a:buClr>
                <a:schemeClr val="dk1"/>
              </a:buClr>
              <a:buSzPts val="1400"/>
              <a:buFont typeface="Arial"/>
              <a:buChar char="•"/>
            </a:pPr>
            <a:r>
              <a:rPr b="0" i="0" lang="es-MX" sz="1400" u="none" cap="none" strike="noStrike">
                <a:solidFill>
                  <a:schemeClr val="dk1"/>
                </a:solidFill>
                <a:latin typeface="Calibri"/>
                <a:ea typeface="Calibri"/>
                <a:cs typeface="Calibri"/>
                <a:sym typeface="Calibri"/>
              </a:rPr>
              <a:t>procesos </a:t>
            </a:r>
            <a:endParaRPr/>
          </a:p>
          <a:p>
            <a:pPr indent="-180975" lvl="2" marL="361950" marR="0" rtl="0" algn="l">
              <a:spcBef>
                <a:spcPts val="0"/>
              </a:spcBef>
              <a:spcAft>
                <a:spcPts val="0"/>
              </a:spcAft>
              <a:buClr>
                <a:schemeClr val="dk1"/>
              </a:buClr>
              <a:buSzPts val="1400"/>
              <a:buFont typeface="Arial"/>
              <a:buChar char="•"/>
            </a:pPr>
            <a:r>
              <a:rPr b="0" i="0" lang="es-MX" sz="1400" u="none" cap="none" strike="noStrike">
                <a:solidFill>
                  <a:schemeClr val="dk1"/>
                </a:solidFill>
                <a:latin typeface="Calibri"/>
                <a:ea typeface="Calibri"/>
                <a:cs typeface="Calibri"/>
                <a:sym typeface="Calibri"/>
              </a:rPr>
              <a:t>sistemas comerciales</a:t>
            </a:r>
            <a:endParaRPr/>
          </a:p>
          <a:p>
            <a:pPr indent="-184149" lvl="0" marL="554038" marR="0" rtl="0" algn="l">
              <a:spcBef>
                <a:spcPts val="0"/>
              </a:spcBef>
              <a:spcAft>
                <a:spcPts val="0"/>
              </a:spcAft>
              <a:buClr>
                <a:schemeClr val="dk1"/>
              </a:buClr>
              <a:buSzPts val="1600"/>
              <a:buFont typeface="Arial"/>
              <a:buNone/>
            </a:pPr>
            <a:r>
              <a:t/>
            </a:r>
            <a:endParaRPr b="0" sz="1600">
              <a:solidFill>
                <a:schemeClr val="dk1"/>
              </a:solidFill>
              <a:latin typeface="Calibri"/>
              <a:ea typeface="Calibri"/>
              <a:cs typeface="Calibri"/>
              <a:sym typeface="Calibri"/>
            </a:endParaRPr>
          </a:p>
          <a:p>
            <a:pPr indent="-177800" lvl="0" marL="185738" marR="0" rtl="0" algn="l">
              <a:spcBef>
                <a:spcPts val="0"/>
              </a:spcBef>
              <a:spcAft>
                <a:spcPts val="0"/>
              </a:spcAft>
              <a:buClr>
                <a:schemeClr val="dk1"/>
              </a:buClr>
              <a:buSzPts val="1600"/>
              <a:buFont typeface="Arial"/>
              <a:buChar char="•"/>
            </a:pPr>
            <a:r>
              <a:rPr b="0" lang="es-MX" sz="1600">
                <a:solidFill>
                  <a:schemeClr val="dk1"/>
                </a:solidFill>
                <a:latin typeface="Calibri"/>
                <a:ea typeface="Calibri"/>
                <a:cs typeface="Calibri"/>
                <a:sym typeface="Calibri"/>
              </a:rPr>
              <a:t>Para crear, mantener y desarrollar un producto o servicio a lo largo de su ciclo de vida.</a:t>
            </a:r>
            <a:endParaRPr b="0" sz="1600">
              <a:solidFill>
                <a:schemeClr val="dk1"/>
              </a:solidFill>
              <a:latin typeface="Calibri"/>
              <a:ea typeface="Calibri"/>
              <a:cs typeface="Calibri"/>
              <a:sym typeface="Calibri"/>
            </a:endParaRPr>
          </a:p>
        </p:txBody>
      </p:sp>
      <p:sp>
        <p:nvSpPr>
          <p:cNvPr id="480" name="Google Shape;480;p20"/>
          <p:cNvSpPr/>
          <p:nvPr/>
        </p:nvSpPr>
        <p:spPr>
          <a:xfrm>
            <a:off x="503238" y="376836"/>
            <a:ext cx="448329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GESTIÓN DEL PRODUCTO</a:t>
            </a:r>
            <a:endParaRPr sz="1000">
              <a:solidFill>
                <a:srgbClr val="A5A5A5"/>
              </a:solidFill>
              <a:latin typeface="Calibri"/>
              <a:ea typeface="Calibri"/>
              <a:cs typeface="Calibri"/>
              <a:sym typeface="Calibri"/>
            </a:endParaRPr>
          </a:p>
        </p:txBody>
      </p:sp>
      <p:pic>
        <p:nvPicPr>
          <p:cNvPr id="481" name="Google Shape;481;p20"/>
          <p:cNvPicPr preferRelativeResize="0"/>
          <p:nvPr/>
        </p:nvPicPr>
        <p:blipFill rotWithShape="1">
          <a:blip r:embed="rId3">
            <a:alphaModFix/>
          </a:blip>
          <a:srcRect b="0" l="0" r="0" t="0"/>
          <a:stretch/>
        </p:blipFill>
        <p:spPr>
          <a:xfrm>
            <a:off x="4067175" y="912813"/>
            <a:ext cx="5076826" cy="431751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21"/>
          <p:cNvPicPr preferRelativeResize="0"/>
          <p:nvPr/>
        </p:nvPicPr>
        <p:blipFill rotWithShape="1">
          <a:blip r:embed="rId3">
            <a:alphaModFix/>
          </a:blip>
          <a:srcRect b="0" l="0" r="0" t="0"/>
          <a:stretch/>
        </p:blipFill>
        <p:spPr>
          <a:xfrm>
            <a:off x="1938339" y="2468217"/>
            <a:ext cx="4965700" cy="2057400"/>
          </a:xfrm>
          <a:prstGeom prst="rect">
            <a:avLst/>
          </a:prstGeom>
          <a:noFill/>
          <a:ln>
            <a:noFill/>
          </a:ln>
        </p:spPr>
      </p:pic>
      <p:sp>
        <p:nvSpPr>
          <p:cNvPr id="488" name="Google Shape;488;p21"/>
          <p:cNvSpPr/>
          <p:nvPr/>
        </p:nvSpPr>
        <p:spPr>
          <a:xfrm>
            <a:off x="1855113" y="1499878"/>
            <a:ext cx="5433773" cy="282873"/>
          </a:xfrm>
          <a:prstGeom prst="roundRect">
            <a:avLst>
              <a:gd fmla="val 16667" name="adj"/>
            </a:avLst>
          </a:prstGeom>
          <a:noFill/>
          <a:ln cap="flat" cmpd="sng" w="19050">
            <a:solidFill>
              <a:srgbClr val="92C1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400">
                <a:solidFill>
                  <a:schemeClr val="dk1"/>
                </a:solidFill>
                <a:latin typeface="Calibri"/>
                <a:ea typeface="Calibri"/>
                <a:cs typeface="Calibri"/>
                <a:sym typeface="Calibri"/>
              </a:rPr>
              <a:t>Gobernanza del Portafolio</a:t>
            </a:r>
            <a:endParaRPr/>
          </a:p>
        </p:txBody>
      </p:sp>
      <p:sp>
        <p:nvSpPr>
          <p:cNvPr id="489" name="Google Shape;489;p21"/>
          <p:cNvSpPr/>
          <p:nvPr/>
        </p:nvSpPr>
        <p:spPr>
          <a:xfrm>
            <a:off x="1855113" y="1877606"/>
            <a:ext cx="2629598" cy="282873"/>
          </a:xfrm>
          <a:prstGeom prst="roundRect">
            <a:avLst>
              <a:gd fmla="val 16667" name="adj"/>
            </a:avLst>
          </a:prstGeom>
          <a:noFill/>
          <a:ln cap="flat" cmpd="sng" w="19050">
            <a:solidFill>
              <a:srgbClr val="92C1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400">
                <a:solidFill>
                  <a:schemeClr val="dk1"/>
                </a:solidFill>
                <a:latin typeface="Calibri"/>
                <a:ea typeface="Calibri"/>
                <a:cs typeface="Calibri"/>
                <a:sym typeface="Calibri"/>
              </a:rPr>
              <a:t>Programa A</a:t>
            </a:r>
            <a:endParaRPr/>
          </a:p>
        </p:txBody>
      </p:sp>
      <p:sp>
        <p:nvSpPr>
          <p:cNvPr id="490" name="Google Shape;490;p21"/>
          <p:cNvSpPr/>
          <p:nvPr/>
        </p:nvSpPr>
        <p:spPr>
          <a:xfrm>
            <a:off x="4659288" y="1877606"/>
            <a:ext cx="2629598" cy="282873"/>
          </a:xfrm>
          <a:prstGeom prst="roundRect">
            <a:avLst>
              <a:gd fmla="val 16667" name="adj"/>
            </a:avLst>
          </a:prstGeom>
          <a:noFill/>
          <a:ln cap="flat" cmpd="sng" w="19050">
            <a:solidFill>
              <a:srgbClr val="92C1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400">
                <a:solidFill>
                  <a:schemeClr val="dk1"/>
                </a:solidFill>
                <a:latin typeface="Calibri"/>
                <a:ea typeface="Calibri"/>
                <a:cs typeface="Calibri"/>
                <a:sym typeface="Calibri"/>
              </a:rPr>
              <a:t>Programa B</a:t>
            </a:r>
            <a:endParaRPr/>
          </a:p>
        </p:txBody>
      </p:sp>
      <p:sp>
        <p:nvSpPr>
          <p:cNvPr id="491" name="Google Shape;491;p21"/>
          <p:cNvSpPr/>
          <p:nvPr/>
        </p:nvSpPr>
        <p:spPr>
          <a:xfrm>
            <a:off x="3655195" y="2577708"/>
            <a:ext cx="877141" cy="385107"/>
          </a:xfrm>
          <a:prstGeom prst="roundRect">
            <a:avLst>
              <a:gd fmla="val 16667" name="adj"/>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000">
                <a:solidFill>
                  <a:schemeClr val="lt1"/>
                </a:solidFill>
                <a:latin typeface="Calibri"/>
                <a:ea typeface="Calibri"/>
                <a:cs typeface="Calibri"/>
                <a:sym typeface="Calibri"/>
              </a:rPr>
              <a:t>Proyecto 3</a:t>
            </a:r>
            <a:endParaRPr/>
          </a:p>
          <a:p>
            <a:pPr indent="0" lvl="0" marL="0" marR="0" rtl="0" algn="ctr">
              <a:spcBef>
                <a:spcPts val="0"/>
              </a:spcBef>
              <a:spcAft>
                <a:spcPts val="0"/>
              </a:spcAft>
              <a:buNone/>
            </a:pPr>
            <a:r>
              <a:rPr b="1" lang="es-MX" sz="1000">
                <a:solidFill>
                  <a:schemeClr val="lt1"/>
                </a:solidFill>
                <a:latin typeface="Calibri"/>
                <a:ea typeface="Calibri"/>
                <a:cs typeface="Calibri"/>
                <a:sym typeface="Calibri"/>
              </a:rPr>
              <a:t>(Adiciones)</a:t>
            </a:r>
            <a:endParaRPr/>
          </a:p>
        </p:txBody>
      </p:sp>
      <p:sp>
        <p:nvSpPr>
          <p:cNvPr id="492" name="Google Shape;492;p21"/>
          <p:cNvSpPr/>
          <p:nvPr/>
        </p:nvSpPr>
        <p:spPr>
          <a:xfrm>
            <a:off x="4694378" y="2664946"/>
            <a:ext cx="877141" cy="385107"/>
          </a:xfrm>
          <a:prstGeom prst="roundRect">
            <a:avLst>
              <a:gd fmla="val 16667" name="adj"/>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000">
                <a:solidFill>
                  <a:schemeClr val="lt1"/>
                </a:solidFill>
                <a:latin typeface="Calibri"/>
                <a:ea typeface="Calibri"/>
                <a:cs typeface="Calibri"/>
                <a:sym typeface="Calibri"/>
              </a:rPr>
              <a:t>Proyecto 4</a:t>
            </a:r>
            <a:endParaRPr/>
          </a:p>
          <a:p>
            <a:pPr indent="0" lvl="0" marL="0" marR="0" rtl="0" algn="ctr">
              <a:spcBef>
                <a:spcPts val="0"/>
              </a:spcBef>
              <a:spcAft>
                <a:spcPts val="0"/>
              </a:spcAft>
              <a:buNone/>
            </a:pPr>
            <a:r>
              <a:rPr b="1" lang="es-MX" sz="1000">
                <a:solidFill>
                  <a:schemeClr val="lt1"/>
                </a:solidFill>
                <a:latin typeface="Calibri"/>
                <a:ea typeface="Calibri"/>
                <a:cs typeface="Calibri"/>
                <a:sym typeface="Calibri"/>
              </a:rPr>
              <a:t>(Revisiones)</a:t>
            </a:r>
            <a:endParaRPr/>
          </a:p>
        </p:txBody>
      </p:sp>
      <p:sp>
        <p:nvSpPr>
          <p:cNvPr id="493" name="Google Shape;493;p21"/>
          <p:cNvSpPr/>
          <p:nvPr/>
        </p:nvSpPr>
        <p:spPr>
          <a:xfrm>
            <a:off x="5008703" y="3090396"/>
            <a:ext cx="877141" cy="385107"/>
          </a:xfrm>
          <a:prstGeom prst="roundRect">
            <a:avLst>
              <a:gd fmla="val 16667" name="adj"/>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000">
                <a:solidFill>
                  <a:schemeClr val="lt1"/>
                </a:solidFill>
                <a:latin typeface="Calibri"/>
                <a:ea typeface="Calibri"/>
                <a:cs typeface="Calibri"/>
                <a:sym typeface="Calibri"/>
              </a:rPr>
              <a:t>Proyecto 5</a:t>
            </a:r>
            <a:endParaRPr/>
          </a:p>
          <a:p>
            <a:pPr indent="0" lvl="0" marL="0" marR="0" rtl="0" algn="ctr">
              <a:spcBef>
                <a:spcPts val="0"/>
              </a:spcBef>
              <a:spcAft>
                <a:spcPts val="0"/>
              </a:spcAft>
              <a:buNone/>
            </a:pPr>
            <a:r>
              <a:rPr b="1" lang="es-MX" sz="1000">
                <a:solidFill>
                  <a:schemeClr val="lt1"/>
                </a:solidFill>
                <a:latin typeface="Calibri"/>
                <a:ea typeface="Calibri"/>
                <a:cs typeface="Calibri"/>
                <a:sym typeface="Calibri"/>
              </a:rPr>
              <a:t>(Revisiones)</a:t>
            </a:r>
            <a:endParaRPr/>
          </a:p>
        </p:txBody>
      </p:sp>
      <p:sp>
        <p:nvSpPr>
          <p:cNvPr id="494" name="Google Shape;494;p21"/>
          <p:cNvSpPr/>
          <p:nvPr/>
        </p:nvSpPr>
        <p:spPr>
          <a:xfrm>
            <a:off x="5186503" y="3515846"/>
            <a:ext cx="877141" cy="385107"/>
          </a:xfrm>
          <a:prstGeom prst="roundRect">
            <a:avLst>
              <a:gd fmla="val 16667" name="adj"/>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000">
                <a:solidFill>
                  <a:schemeClr val="lt1"/>
                </a:solidFill>
                <a:latin typeface="Calibri"/>
                <a:ea typeface="Calibri"/>
                <a:cs typeface="Calibri"/>
                <a:sym typeface="Calibri"/>
              </a:rPr>
              <a:t>Proyecto 6</a:t>
            </a:r>
            <a:endParaRPr/>
          </a:p>
          <a:p>
            <a:pPr indent="0" lvl="0" marL="0" marR="0" rtl="0" algn="ctr">
              <a:spcBef>
                <a:spcPts val="0"/>
              </a:spcBef>
              <a:spcAft>
                <a:spcPts val="0"/>
              </a:spcAft>
              <a:buNone/>
            </a:pPr>
            <a:r>
              <a:rPr b="1" lang="es-MX" sz="1000">
                <a:solidFill>
                  <a:schemeClr val="lt1"/>
                </a:solidFill>
                <a:latin typeface="Calibri"/>
                <a:ea typeface="Calibri"/>
                <a:cs typeface="Calibri"/>
                <a:sym typeface="Calibri"/>
              </a:rPr>
              <a:t>(Revisiones)</a:t>
            </a:r>
            <a:endParaRPr/>
          </a:p>
        </p:txBody>
      </p:sp>
      <p:sp>
        <p:nvSpPr>
          <p:cNvPr id="495" name="Google Shape;495;p21"/>
          <p:cNvSpPr/>
          <p:nvPr/>
        </p:nvSpPr>
        <p:spPr>
          <a:xfrm>
            <a:off x="3224353" y="3323292"/>
            <a:ext cx="1134922" cy="385107"/>
          </a:xfrm>
          <a:prstGeom prst="roundRect">
            <a:avLst>
              <a:gd fmla="val 10896" name="adj"/>
            </a:avLst>
          </a:prstGeom>
          <a:solidFill>
            <a:srgbClr val="808799"/>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s-MX" sz="1000">
                <a:solidFill>
                  <a:schemeClr val="lt1"/>
                </a:solidFill>
                <a:latin typeface="Calibri"/>
                <a:ea typeface="Calibri"/>
                <a:cs typeface="Calibri"/>
                <a:sym typeface="Calibri"/>
              </a:rPr>
              <a:t>Proyecto 2</a:t>
            </a:r>
            <a:endParaRPr/>
          </a:p>
          <a:p>
            <a:pPr indent="0" lvl="0" marL="0" marR="0" rtl="0" algn="ctr">
              <a:spcBef>
                <a:spcPts val="0"/>
              </a:spcBef>
              <a:spcAft>
                <a:spcPts val="0"/>
              </a:spcAft>
              <a:buNone/>
            </a:pPr>
            <a:r>
              <a:rPr b="1" lang="es-MX" sz="1000">
                <a:solidFill>
                  <a:schemeClr val="lt1"/>
                </a:solidFill>
                <a:latin typeface="Calibri"/>
                <a:ea typeface="Calibri"/>
                <a:cs typeface="Calibri"/>
                <a:sym typeface="Calibri"/>
              </a:rPr>
              <a:t>(Más Características)</a:t>
            </a:r>
            <a:endParaRPr/>
          </a:p>
        </p:txBody>
      </p:sp>
      <p:sp>
        <p:nvSpPr>
          <p:cNvPr id="496" name="Google Shape;496;p21"/>
          <p:cNvSpPr/>
          <p:nvPr/>
        </p:nvSpPr>
        <p:spPr>
          <a:xfrm>
            <a:off x="2096270" y="3742933"/>
            <a:ext cx="942205" cy="385107"/>
          </a:xfrm>
          <a:prstGeom prst="roundRect">
            <a:avLst>
              <a:gd fmla="val 16667" name="adj"/>
            </a:avLst>
          </a:prstGeom>
          <a:solidFill>
            <a:srgbClr val="808799"/>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s-MX" sz="1000">
                <a:solidFill>
                  <a:schemeClr val="lt1"/>
                </a:solidFill>
                <a:latin typeface="Calibri"/>
                <a:ea typeface="Calibri"/>
                <a:cs typeface="Calibri"/>
                <a:sym typeface="Calibri"/>
              </a:rPr>
              <a:t>Proyecto 1</a:t>
            </a:r>
            <a:endParaRPr/>
          </a:p>
          <a:p>
            <a:pPr indent="0" lvl="0" marL="0" marR="0" rtl="0" algn="ctr">
              <a:spcBef>
                <a:spcPts val="0"/>
              </a:spcBef>
              <a:spcAft>
                <a:spcPts val="0"/>
              </a:spcAft>
              <a:buNone/>
            </a:pPr>
            <a:r>
              <a:rPr b="1" lang="es-MX" sz="1000">
                <a:solidFill>
                  <a:schemeClr val="lt1"/>
                </a:solidFill>
                <a:latin typeface="Calibri"/>
                <a:ea typeface="Calibri"/>
                <a:cs typeface="Calibri"/>
                <a:sym typeface="Calibri"/>
              </a:rPr>
              <a:t>(Creación Inicial)</a:t>
            </a:r>
            <a:endParaRPr/>
          </a:p>
        </p:txBody>
      </p:sp>
      <p:sp>
        <p:nvSpPr>
          <p:cNvPr id="497" name="Google Shape;497;p21"/>
          <p:cNvSpPr/>
          <p:nvPr/>
        </p:nvSpPr>
        <p:spPr>
          <a:xfrm>
            <a:off x="6475460" y="3841358"/>
            <a:ext cx="877141" cy="385107"/>
          </a:xfrm>
          <a:prstGeom prst="roundRect">
            <a:avLst>
              <a:gd fmla="val 16667" name="adj"/>
            </a:avLst>
          </a:prstGeom>
          <a:solidFill>
            <a:srgbClr val="808799"/>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s-MX" sz="1000">
                <a:solidFill>
                  <a:schemeClr val="lt1"/>
                </a:solidFill>
                <a:latin typeface="Calibri"/>
                <a:ea typeface="Calibri"/>
                <a:cs typeface="Calibri"/>
                <a:sym typeface="Calibri"/>
              </a:rPr>
              <a:t>Proyecto 7</a:t>
            </a:r>
            <a:endParaRPr/>
          </a:p>
          <a:p>
            <a:pPr indent="0" lvl="0" marL="0" marR="0" rtl="0" algn="ctr">
              <a:spcBef>
                <a:spcPts val="0"/>
              </a:spcBef>
              <a:spcAft>
                <a:spcPts val="0"/>
              </a:spcAft>
              <a:buNone/>
            </a:pPr>
            <a:r>
              <a:rPr b="1" lang="es-MX" sz="1000">
                <a:solidFill>
                  <a:schemeClr val="lt1"/>
                </a:solidFill>
                <a:latin typeface="Calibri"/>
                <a:ea typeface="Calibri"/>
                <a:cs typeface="Calibri"/>
                <a:sym typeface="Calibri"/>
              </a:rPr>
              <a:t>(Retiro)</a:t>
            </a:r>
            <a:endParaRPr/>
          </a:p>
        </p:txBody>
      </p:sp>
      <p:sp>
        <p:nvSpPr>
          <p:cNvPr id="498" name="Google Shape;498;p21"/>
          <p:cNvSpPr/>
          <p:nvPr/>
        </p:nvSpPr>
        <p:spPr>
          <a:xfrm>
            <a:off x="1942401" y="4698003"/>
            <a:ext cx="5433773" cy="282873"/>
          </a:xfrm>
          <a:prstGeom prst="roundRect">
            <a:avLst>
              <a:gd fmla="val 16667" name="adj"/>
            </a:avLst>
          </a:prstGeom>
          <a:noFill/>
          <a:ln cap="flat" cmpd="sng" w="19050">
            <a:solidFill>
              <a:srgbClr val="92C1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dk1"/>
              </a:solidFill>
              <a:latin typeface="Calibri"/>
              <a:ea typeface="Calibri"/>
              <a:cs typeface="Calibri"/>
              <a:sym typeface="Calibri"/>
            </a:endParaRPr>
          </a:p>
        </p:txBody>
      </p:sp>
      <p:sp>
        <p:nvSpPr>
          <p:cNvPr id="499" name="Google Shape;499;p21"/>
          <p:cNvSpPr txBox="1"/>
          <p:nvPr/>
        </p:nvSpPr>
        <p:spPr>
          <a:xfrm>
            <a:off x="2096270" y="4747106"/>
            <a:ext cx="1001263" cy="1692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1100">
                <a:solidFill>
                  <a:schemeClr val="dk1"/>
                </a:solidFill>
                <a:latin typeface="Calibri"/>
                <a:ea typeface="Calibri"/>
                <a:cs typeface="Calibri"/>
                <a:sym typeface="Calibri"/>
              </a:rPr>
              <a:t>Introducción</a:t>
            </a:r>
            <a:endParaRPr/>
          </a:p>
        </p:txBody>
      </p:sp>
      <p:sp>
        <p:nvSpPr>
          <p:cNvPr id="500" name="Google Shape;500;p21"/>
          <p:cNvSpPr txBox="1"/>
          <p:nvPr/>
        </p:nvSpPr>
        <p:spPr>
          <a:xfrm>
            <a:off x="3472488" y="4747106"/>
            <a:ext cx="815779" cy="1692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1100">
                <a:solidFill>
                  <a:schemeClr val="dk1"/>
                </a:solidFill>
                <a:latin typeface="Calibri"/>
                <a:ea typeface="Calibri"/>
                <a:cs typeface="Calibri"/>
                <a:sym typeface="Calibri"/>
              </a:rPr>
              <a:t>Crecimiento</a:t>
            </a:r>
            <a:endParaRPr/>
          </a:p>
        </p:txBody>
      </p:sp>
      <p:sp>
        <p:nvSpPr>
          <p:cNvPr id="501" name="Google Shape;501;p21"/>
          <p:cNvSpPr txBox="1"/>
          <p:nvPr/>
        </p:nvSpPr>
        <p:spPr>
          <a:xfrm>
            <a:off x="4886728" y="4747106"/>
            <a:ext cx="815779" cy="1692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1100">
                <a:solidFill>
                  <a:schemeClr val="dk1"/>
                </a:solidFill>
                <a:latin typeface="Calibri"/>
                <a:ea typeface="Calibri"/>
                <a:cs typeface="Calibri"/>
                <a:sym typeface="Calibri"/>
              </a:rPr>
              <a:t>Madurez</a:t>
            </a:r>
            <a:endParaRPr/>
          </a:p>
        </p:txBody>
      </p:sp>
      <p:sp>
        <p:nvSpPr>
          <p:cNvPr id="502" name="Google Shape;502;p21"/>
          <p:cNvSpPr txBox="1"/>
          <p:nvPr/>
        </p:nvSpPr>
        <p:spPr>
          <a:xfrm>
            <a:off x="6300968" y="4747106"/>
            <a:ext cx="1001262" cy="1692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1100">
                <a:solidFill>
                  <a:schemeClr val="dk1"/>
                </a:solidFill>
                <a:latin typeface="Calibri"/>
                <a:ea typeface="Calibri"/>
                <a:cs typeface="Calibri"/>
                <a:sym typeface="Calibri"/>
              </a:rPr>
              <a:t>Declive / Retiro</a:t>
            </a:r>
            <a:endParaRPr/>
          </a:p>
        </p:txBody>
      </p:sp>
      <p:sp>
        <p:nvSpPr>
          <p:cNvPr id="503" name="Google Shape;503;p21"/>
          <p:cNvSpPr txBox="1"/>
          <p:nvPr/>
        </p:nvSpPr>
        <p:spPr>
          <a:xfrm>
            <a:off x="7352601" y="4434858"/>
            <a:ext cx="617068" cy="17544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1100">
                <a:solidFill>
                  <a:schemeClr val="dk1"/>
                </a:solidFill>
                <a:latin typeface="Calibri"/>
                <a:ea typeface="Calibri"/>
                <a:cs typeface="Calibri"/>
                <a:sym typeface="Calibri"/>
              </a:rPr>
              <a:t>Tiempo</a:t>
            </a:r>
            <a:endParaRPr/>
          </a:p>
        </p:txBody>
      </p:sp>
      <p:sp>
        <p:nvSpPr>
          <p:cNvPr id="504" name="Google Shape;504;p21"/>
          <p:cNvSpPr txBox="1"/>
          <p:nvPr/>
        </p:nvSpPr>
        <p:spPr>
          <a:xfrm>
            <a:off x="1166162" y="4648733"/>
            <a:ext cx="776239" cy="2769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900">
                <a:solidFill>
                  <a:schemeClr val="dk1"/>
                </a:solidFill>
                <a:latin typeface="Calibri"/>
                <a:ea typeface="Calibri"/>
                <a:cs typeface="Calibri"/>
                <a:sym typeface="Calibri"/>
              </a:rPr>
              <a:t>Ciclo de Vida del Producto</a:t>
            </a:r>
            <a:endParaRPr/>
          </a:p>
        </p:txBody>
      </p:sp>
      <p:cxnSp>
        <p:nvCxnSpPr>
          <p:cNvPr id="505" name="Google Shape;505;p21"/>
          <p:cNvCxnSpPr/>
          <p:nvPr/>
        </p:nvCxnSpPr>
        <p:spPr>
          <a:xfrm rot="10800000">
            <a:off x="1942401" y="2352714"/>
            <a:ext cx="0" cy="2169865"/>
          </a:xfrm>
          <a:prstGeom prst="straightConnector1">
            <a:avLst/>
          </a:prstGeom>
          <a:noFill/>
          <a:ln cap="flat" cmpd="sng" w="19050">
            <a:solidFill>
              <a:srgbClr val="7150A0"/>
            </a:solidFill>
            <a:prstDash val="solid"/>
            <a:round/>
            <a:headEnd len="sm" w="sm" type="none"/>
            <a:tailEnd len="med" w="med" type="triangle"/>
          </a:ln>
        </p:spPr>
      </p:cxnSp>
      <p:cxnSp>
        <p:nvCxnSpPr>
          <p:cNvPr id="506" name="Google Shape;506;p21"/>
          <p:cNvCxnSpPr/>
          <p:nvPr/>
        </p:nvCxnSpPr>
        <p:spPr>
          <a:xfrm>
            <a:off x="1942401" y="4522579"/>
            <a:ext cx="5359829" cy="0"/>
          </a:xfrm>
          <a:prstGeom prst="straightConnector1">
            <a:avLst/>
          </a:prstGeom>
          <a:noFill/>
          <a:ln cap="flat" cmpd="sng" w="19050">
            <a:solidFill>
              <a:srgbClr val="7150A0"/>
            </a:solidFill>
            <a:prstDash val="solid"/>
            <a:round/>
            <a:headEnd len="sm" w="sm" type="none"/>
            <a:tailEnd len="med" w="med" type="triangle"/>
          </a:ln>
        </p:spPr>
      </p:cxnSp>
      <p:cxnSp>
        <p:nvCxnSpPr>
          <p:cNvPr id="507" name="Google Shape;507;p21"/>
          <p:cNvCxnSpPr/>
          <p:nvPr/>
        </p:nvCxnSpPr>
        <p:spPr>
          <a:xfrm>
            <a:off x="4571999" y="2019042"/>
            <a:ext cx="0" cy="3092045"/>
          </a:xfrm>
          <a:prstGeom prst="straightConnector1">
            <a:avLst/>
          </a:prstGeom>
          <a:noFill/>
          <a:ln cap="flat" cmpd="sng" w="19050">
            <a:solidFill>
              <a:schemeClr val="dk1"/>
            </a:solidFill>
            <a:prstDash val="dash"/>
            <a:round/>
            <a:headEnd len="sm" w="sm" type="none"/>
            <a:tailEnd len="sm" w="sm" type="none"/>
          </a:ln>
        </p:spPr>
      </p:cxnSp>
      <p:cxnSp>
        <p:nvCxnSpPr>
          <p:cNvPr id="508" name="Google Shape;508;p21"/>
          <p:cNvCxnSpPr/>
          <p:nvPr/>
        </p:nvCxnSpPr>
        <p:spPr>
          <a:xfrm>
            <a:off x="3166280" y="2402006"/>
            <a:ext cx="0" cy="2709081"/>
          </a:xfrm>
          <a:prstGeom prst="straightConnector1">
            <a:avLst/>
          </a:prstGeom>
          <a:noFill/>
          <a:ln cap="flat" cmpd="sng" w="19050">
            <a:solidFill>
              <a:schemeClr val="dk1"/>
            </a:solidFill>
            <a:prstDash val="dash"/>
            <a:round/>
            <a:headEnd len="sm" w="sm" type="none"/>
            <a:tailEnd len="sm" w="sm" type="none"/>
          </a:ln>
        </p:spPr>
      </p:cxnSp>
      <p:cxnSp>
        <p:nvCxnSpPr>
          <p:cNvPr id="509" name="Google Shape;509;p21"/>
          <p:cNvCxnSpPr/>
          <p:nvPr/>
        </p:nvCxnSpPr>
        <p:spPr>
          <a:xfrm>
            <a:off x="6093725" y="2402006"/>
            <a:ext cx="0" cy="2709081"/>
          </a:xfrm>
          <a:prstGeom prst="straightConnector1">
            <a:avLst/>
          </a:prstGeom>
          <a:noFill/>
          <a:ln cap="flat" cmpd="sng" w="19050">
            <a:solidFill>
              <a:schemeClr val="dk1"/>
            </a:solidFill>
            <a:prstDash val="dash"/>
            <a:round/>
            <a:headEnd len="sm" w="sm" type="none"/>
            <a:tailEnd len="sm" w="sm" type="none"/>
          </a:ln>
        </p:spPr>
      </p:cxnSp>
      <p:sp>
        <p:nvSpPr>
          <p:cNvPr id="510" name="Google Shape;510;p21"/>
          <p:cNvSpPr/>
          <p:nvPr/>
        </p:nvSpPr>
        <p:spPr>
          <a:xfrm rot="-5400000">
            <a:off x="585457" y="3233003"/>
            <a:ext cx="2037578" cy="277000"/>
          </a:xfrm>
          <a:prstGeom prst="roundRect">
            <a:avLst>
              <a:gd fmla="val 16667" name="adj"/>
            </a:avLst>
          </a:prstGeom>
          <a:solidFill>
            <a:srgbClr val="D9DBE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s-MX" sz="1000">
                <a:solidFill>
                  <a:schemeClr val="dk1"/>
                </a:solidFill>
                <a:latin typeface="Calibri"/>
                <a:ea typeface="Calibri"/>
                <a:cs typeface="Calibri"/>
                <a:sym typeface="Calibri"/>
              </a:rPr>
              <a:t>Uso del Proyecto, Ventas, Impacto</a:t>
            </a:r>
            <a:endParaRPr/>
          </a:p>
        </p:txBody>
      </p:sp>
      <p:sp>
        <p:nvSpPr>
          <p:cNvPr id="511" name="Google Shape;511;p21"/>
          <p:cNvSpPr txBox="1"/>
          <p:nvPr/>
        </p:nvSpPr>
        <p:spPr>
          <a:xfrm>
            <a:off x="501008" y="916831"/>
            <a:ext cx="6490608"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rgbClr val="EE4639"/>
                </a:solidFill>
                <a:latin typeface="Calibri"/>
                <a:ea typeface="Calibri"/>
                <a:cs typeface="Calibri"/>
                <a:sym typeface="Calibri"/>
              </a:rPr>
              <a:t>GESTIÓN DEL CICLO DE VIDA DEL PRODUCTO (CVP)</a:t>
            </a:r>
            <a:endParaRPr b="1" sz="1600">
              <a:solidFill>
                <a:srgbClr val="EE4639"/>
              </a:solidFill>
              <a:latin typeface="Calibri"/>
              <a:ea typeface="Calibri"/>
              <a:cs typeface="Calibri"/>
              <a:sym typeface="Calibri"/>
            </a:endParaRPr>
          </a:p>
        </p:txBody>
      </p:sp>
      <p:sp>
        <p:nvSpPr>
          <p:cNvPr id="512" name="Google Shape;512;p21"/>
          <p:cNvSpPr/>
          <p:nvPr/>
        </p:nvSpPr>
        <p:spPr>
          <a:xfrm>
            <a:off x="503238" y="376836"/>
            <a:ext cx="448329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GESTIÓN DEL PRODUCTO</a:t>
            </a:r>
            <a:endParaRPr sz="1000">
              <a:solidFill>
                <a:srgbClr val="A5A5A5"/>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22"/>
          <p:cNvSpPr txBox="1"/>
          <p:nvPr/>
        </p:nvSpPr>
        <p:spPr>
          <a:xfrm>
            <a:off x="512620" y="912813"/>
            <a:ext cx="3432363" cy="240098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600"/>
              <a:buFont typeface="Calibri"/>
              <a:buNone/>
            </a:pPr>
            <a:r>
              <a:rPr b="1" lang="es-MX" sz="1600">
                <a:solidFill>
                  <a:schemeClr val="dk1"/>
                </a:solidFill>
                <a:latin typeface="Calibri"/>
                <a:ea typeface="Calibri"/>
                <a:cs typeface="Calibri"/>
                <a:sym typeface="Calibri"/>
              </a:rPr>
              <a:t>GESTIÓN DEL PROGRAMA EN UN CVP</a:t>
            </a:r>
            <a:endParaRPr/>
          </a:p>
          <a:p>
            <a:pPr indent="-182563" lvl="0" marL="182563" marR="0" rtl="0" algn="l">
              <a:spcBef>
                <a:spcPts val="600"/>
              </a:spcBef>
              <a:spcAft>
                <a:spcPts val="0"/>
              </a:spcAft>
              <a:buClr>
                <a:schemeClr val="dk1"/>
              </a:buClr>
              <a:buSzPts val="1600"/>
              <a:buFont typeface="Arial"/>
              <a:buChar char="•"/>
            </a:pPr>
            <a:r>
              <a:rPr b="0" i="0" lang="es-MX" sz="1600" u="none" strike="noStrike">
                <a:solidFill>
                  <a:schemeClr val="dk1"/>
                </a:solidFill>
                <a:latin typeface="Calibri"/>
                <a:ea typeface="Calibri"/>
                <a:cs typeface="Calibri"/>
                <a:sym typeface="Calibri"/>
              </a:rPr>
              <a:t>Este enfoque incorpora proyectos, programas subsidiarios y actividades de programas relacionados.</a:t>
            </a:r>
            <a:endParaRPr/>
          </a:p>
          <a:p>
            <a:pPr indent="-80963" lvl="0" marL="182563" marR="0" rtl="0" algn="l">
              <a:spcBef>
                <a:spcPts val="0"/>
              </a:spcBef>
              <a:spcAft>
                <a:spcPts val="0"/>
              </a:spcAft>
              <a:buClr>
                <a:schemeClr val="dk1"/>
              </a:buClr>
              <a:buSzPts val="1600"/>
              <a:buFont typeface="Arial"/>
              <a:buNone/>
            </a:pPr>
            <a:r>
              <a:t/>
            </a:r>
            <a:endParaRPr b="0" i="0" sz="1600" u="none" strike="noStrike">
              <a:solidFill>
                <a:schemeClr val="dk1"/>
              </a:solidFill>
              <a:latin typeface="Calibri"/>
              <a:ea typeface="Calibri"/>
              <a:cs typeface="Calibri"/>
              <a:sym typeface="Calibri"/>
            </a:endParaRPr>
          </a:p>
          <a:p>
            <a:pPr indent="-182563" lvl="0" marL="182563" marR="0" rtl="0" algn="l">
              <a:spcBef>
                <a:spcPts val="0"/>
              </a:spcBef>
              <a:spcAft>
                <a:spcPts val="0"/>
              </a:spcAft>
              <a:buClr>
                <a:schemeClr val="dk1"/>
              </a:buClr>
              <a:buSzPts val="1600"/>
              <a:buFont typeface="Arial"/>
              <a:buChar char="•"/>
            </a:pPr>
            <a:r>
              <a:rPr b="0" i="0" lang="es-MX" sz="1600" u="none" strike="noStrike">
                <a:solidFill>
                  <a:schemeClr val="dk1"/>
                </a:solidFill>
                <a:latin typeface="Calibri"/>
                <a:ea typeface="Calibri"/>
                <a:cs typeface="Calibri"/>
                <a:sym typeface="Calibri"/>
              </a:rPr>
              <a:t>Para productos </a:t>
            </a:r>
            <a:r>
              <a:rPr b="1" i="0" lang="es-MX" sz="1600" u="none" strike="noStrike">
                <a:solidFill>
                  <a:schemeClr val="dk1"/>
                </a:solidFill>
                <a:latin typeface="Calibri"/>
                <a:ea typeface="Calibri"/>
                <a:cs typeface="Calibri"/>
                <a:sym typeface="Calibri"/>
              </a:rPr>
              <a:t>de tamaño muy grande </a:t>
            </a:r>
            <a:r>
              <a:rPr b="0" i="0" lang="es-MX" sz="1600" u="none" strike="noStrike">
                <a:solidFill>
                  <a:schemeClr val="dk1"/>
                </a:solidFill>
                <a:latin typeface="Calibri"/>
                <a:ea typeface="Calibri"/>
                <a:cs typeface="Calibri"/>
                <a:sym typeface="Calibri"/>
              </a:rPr>
              <a:t>o de larga duración, una fase del CVP puede ser lo suficientemente compleja como para merecer un programa.</a:t>
            </a:r>
            <a:endParaRPr b="0" sz="16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600"/>
              <a:buFont typeface="Arial"/>
              <a:buNone/>
            </a:pPr>
            <a:r>
              <a:t/>
            </a:r>
            <a:endParaRPr b="0" sz="1600">
              <a:solidFill>
                <a:schemeClr val="dk1"/>
              </a:solidFill>
              <a:latin typeface="Calibri"/>
              <a:ea typeface="Calibri"/>
              <a:cs typeface="Calibri"/>
              <a:sym typeface="Calibri"/>
            </a:endParaRPr>
          </a:p>
        </p:txBody>
      </p:sp>
      <p:sp>
        <p:nvSpPr>
          <p:cNvPr id="519" name="Google Shape;519;p22"/>
          <p:cNvSpPr/>
          <p:nvPr/>
        </p:nvSpPr>
        <p:spPr>
          <a:xfrm>
            <a:off x="503238" y="376836"/>
            <a:ext cx="448329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GESTIÓN DEL PRODUCTO</a:t>
            </a:r>
            <a:endParaRPr sz="1000">
              <a:solidFill>
                <a:srgbClr val="A5A5A5"/>
              </a:solidFill>
              <a:latin typeface="Calibri"/>
              <a:ea typeface="Calibri"/>
              <a:cs typeface="Calibri"/>
              <a:sym typeface="Calibri"/>
            </a:endParaRPr>
          </a:p>
        </p:txBody>
      </p:sp>
      <p:pic>
        <p:nvPicPr>
          <p:cNvPr id="520" name="Google Shape;520;p22"/>
          <p:cNvPicPr preferRelativeResize="0"/>
          <p:nvPr/>
        </p:nvPicPr>
        <p:blipFill rotWithShape="1">
          <a:blip r:embed="rId3">
            <a:alphaModFix/>
          </a:blip>
          <a:srcRect b="0" l="0" r="0" t="-1"/>
          <a:stretch/>
        </p:blipFill>
        <p:spPr>
          <a:xfrm>
            <a:off x="4067174" y="912812"/>
            <a:ext cx="5076825" cy="4321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23"/>
          <p:cNvPicPr preferRelativeResize="0"/>
          <p:nvPr/>
        </p:nvPicPr>
        <p:blipFill rotWithShape="1">
          <a:blip r:embed="rId3">
            <a:alphaModFix/>
          </a:blip>
          <a:srcRect b="0" l="0" r="13292" t="0"/>
          <a:stretch/>
        </p:blipFill>
        <p:spPr>
          <a:xfrm>
            <a:off x="4067175" y="912812"/>
            <a:ext cx="5076825" cy="4321176"/>
          </a:xfrm>
          <a:prstGeom prst="rect">
            <a:avLst/>
          </a:prstGeom>
          <a:noFill/>
          <a:ln>
            <a:noFill/>
          </a:ln>
        </p:spPr>
      </p:pic>
      <p:sp>
        <p:nvSpPr>
          <p:cNvPr id="527" name="Google Shape;527;p23"/>
          <p:cNvSpPr txBox="1"/>
          <p:nvPr/>
        </p:nvSpPr>
        <p:spPr>
          <a:xfrm>
            <a:off x="503238" y="912813"/>
            <a:ext cx="3372076" cy="276519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600"/>
              <a:buFont typeface="Calibri"/>
              <a:buNone/>
            </a:pPr>
            <a:r>
              <a:rPr b="1" lang="es-MX" sz="1600">
                <a:solidFill>
                  <a:schemeClr val="dk1"/>
                </a:solidFill>
                <a:latin typeface="Calibri"/>
                <a:ea typeface="Calibri"/>
                <a:cs typeface="Calibri"/>
                <a:sym typeface="Calibri"/>
              </a:rPr>
              <a:t>GESTIÓN DE PROYECTOS EN UN CVP</a:t>
            </a:r>
            <a:endParaRPr/>
          </a:p>
          <a:p>
            <a:pPr indent="-182563" lvl="0" marL="182563" marR="0" rtl="0" algn="l">
              <a:spcBef>
                <a:spcPts val="600"/>
              </a:spcBef>
              <a:spcAft>
                <a:spcPts val="0"/>
              </a:spcAft>
              <a:buClr>
                <a:schemeClr val="dk1"/>
              </a:buClr>
              <a:buSzPts val="1600"/>
              <a:buFont typeface="Arial"/>
              <a:buChar char="•"/>
            </a:pPr>
            <a:r>
              <a:rPr b="0" i="0" lang="es-MX" sz="1600" u="none" strike="noStrike">
                <a:solidFill>
                  <a:schemeClr val="dk1"/>
                </a:solidFill>
                <a:latin typeface="Calibri"/>
                <a:ea typeface="Calibri"/>
                <a:cs typeface="Calibri"/>
                <a:sym typeface="Calibri"/>
              </a:rPr>
              <a:t>Este enfoque </a:t>
            </a:r>
            <a:r>
              <a:rPr b="1" i="0" lang="es-MX" sz="1600" u="none" strike="noStrike">
                <a:solidFill>
                  <a:schemeClr val="dk1"/>
                </a:solidFill>
                <a:latin typeface="Calibri"/>
                <a:ea typeface="Calibri"/>
                <a:cs typeface="Calibri"/>
                <a:sym typeface="Calibri"/>
              </a:rPr>
              <a:t>supervisa</a:t>
            </a:r>
            <a:r>
              <a:rPr b="0" i="0" lang="es-MX" sz="1600" u="none" strike="noStrike">
                <a:solidFill>
                  <a:schemeClr val="dk1"/>
                </a:solidFill>
                <a:latin typeface="Calibri"/>
                <a:ea typeface="Calibri"/>
                <a:cs typeface="Calibri"/>
                <a:sym typeface="Calibri"/>
              </a:rPr>
              <a:t> el desarrollo y la maduración de las </a:t>
            </a:r>
            <a:r>
              <a:rPr b="1" i="0" lang="es-MX" sz="1600" u="none" strike="noStrike">
                <a:solidFill>
                  <a:schemeClr val="dk1"/>
                </a:solidFill>
                <a:latin typeface="Calibri"/>
                <a:ea typeface="Calibri"/>
                <a:cs typeface="Calibri"/>
                <a:sym typeface="Calibri"/>
              </a:rPr>
              <a:t>capacidades del producto</a:t>
            </a:r>
            <a:r>
              <a:rPr b="0" i="0" lang="es-MX" sz="1600" u="none" strike="noStrike">
                <a:solidFill>
                  <a:schemeClr val="dk1"/>
                </a:solidFill>
                <a:latin typeface="Calibri"/>
                <a:ea typeface="Calibri"/>
                <a:cs typeface="Calibri"/>
                <a:sym typeface="Calibri"/>
              </a:rPr>
              <a:t> como una </a:t>
            </a:r>
            <a:r>
              <a:rPr b="0" lang="es-MX" sz="1600">
                <a:solidFill>
                  <a:schemeClr val="dk1"/>
                </a:solidFill>
                <a:latin typeface="Calibri"/>
                <a:ea typeface="Calibri"/>
                <a:cs typeface="Calibri"/>
                <a:sym typeface="Calibri"/>
              </a:rPr>
              <a:t>continua </a:t>
            </a:r>
            <a:r>
              <a:rPr b="0" i="0" lang="es-MX" sz="1600" u="none" strike="noStrike">
                <a:solidFill>
                  <a:schemeClr val="dk1"/>
                </a:solidFill>
                <a:latin typeface="Calibri"/>
                <a:ea typeface="Calibri"/>
                <a:cs typeface="Calibri"/>
                <a:sym typeface="Calibri"/>
              </a:rPr>
              <a:t>actividad de negocio.</a:t>
            </a:r>
            <a:endParaRPr/>
          </a:p>
          <a:p>
            <a:pPr indent="-80963" lvl="0" marL="182563" marR="0" rtl="0" algn="l">
              <a:spcBef>
                <a:spcPts val="0"/>
              </a:spcBef>
              <a:spcAft>
                <a:spcPts val="0"/>
              </a:spcAft>
              <a:buClr>
                <a:schemeClr val="dk1"/>
              </a:buClr>
              <a:buSzPts val="1600"/>
              <a:buFont typeface="Arial"/>
              <a:buNone/>
            </a:pPr>
            <a:r>
              <a:t/>
            </a:r>
            <a:endParaRPr b="0" i="0" sz="1600" u="none" strike="noStrike">
              <a:solidFill>
                <a:schemeClr val="dk1"/>
              </a:solidFill>
              <a:latin typeface="Calibri"/>
              <a:ea typeface="Calibri"/>
              <a:cs typeface="Calibri"/>
              <a:sym typeface="Calibri"/>
            </a:endParaRPr>
          </a:p>
          <a:p>
            <a:pPr indent="-182563" lvl="0" marL="182563" marR="0" rtl="0" algn="l">
              <a:spcBef>
                <a:spcPts val="0"/>
              </a:spcBef>
              <a:spcAft>
                <a:spcPts val="0"/>
              </a:spcAft>
              <a:buClr>
                <a:schemeClr val="dk1"/>
              </a:buClr>
              <a:buSzPts val="1600"/>
              <a:buFont typeface="Arial"/>
              <a:buChar char="•"/>
            </a:pPr>
            <a:r>
              <a:rPr b="0" i="0" lang="es-MX" sz="1600" u="none" strike="noStrike">
                <a:solidFill>
                  <a:schemeClr val="dk1"/>
                </a:solidFill>
                <a:latin typeface="Calibri"/>
                <a:ea typeface="Calibri"/>
                <a:cs typeface="Calibri"/>
                <a:sym typeface="Calibri"/>
              </a:rPr>
              <a:t>La gobernanza del portafolio constituye proyectos individuales según sea necesario para realizar </a:t>
            </a:r>
            <a:r>
              <a:rPr b="1" i="0" lang="es-MX" sz="1600" u="none" strike="noStrike">
                <a:solidFill>
                  <a:schemeClr val="dk1"/>
                </a:solidFill>
                <a:latin typeface="Calibri"/>
                <a:ea typeface="Calibri"/>
                <a:cs typeface="Calibri"/>
                <a:sym typeface="Calibri"/>
              </a:rPr>
              <a:t>mejoras</a:t>
            </a:r>
            <a:r>
              <a:rPr b="0" i="0" lang="es-MX" sz="1600" u="none" strike="noStrike">
                <a:solidFill>
                  <a:schemeClr val="dk1"/>
                </a:solidFill>
                <a:latin typeface="Calibri"/>
                <a:ea typeface="Calibri"/>
                <a:cs typeface="Calibri"/>
                <a:sym typeface="Calibri"/>
              </a:rPr>
              <a:t>, o para </a:t>
            </a:r>
            <a:r>
              <a:rPr b="1" i="0" lang="es-MX" sz="1600" u="none" strike="noStrike">
                <a:solidFill>
                  <a:schemeClr val="dk1"/>
                </a:solidFill>
                <a:latin typeface="Calibri"/>
                <a:ea typeface="Calibri"/>
                <a:cs typeface="Calibri"/>
                <a:sym typeface="Calibri"/>
              </a:rPr>
              <a:t>producir otros resultados únicos</a:t>
            </a:r>
            <a:r>
              <a:rPr b="0" i="0" lang="es-MX" sz="1600" u="none" strike="noStrike">
                <a:solidFill>
                  <a:schemeClr val="dk1"/>
                </a:solidFill>
                <a:latin typeface="Calibri"/>
                <a:ea typeface="Calibri"/>
                <a:cs typeface="Calibri"/>
                <a:sym typeface="Calibri"/>
              </a:rPr>
              <a:t>.</a:t>
            </a:r>
            <a:endParaRPr b="0" sz="16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600"/>
              <a:buFont typeface="Arial"/>
              <a:buNone/>
            </a:pPr>
            <a:r>
              <a:t/>
            </a:r>
            <a:endParaRPr b="0" sz="1600">
              <a:solidFill>
                <a:schemeClr val="dk1"/>
              </a:solidFill>
              <a:latin typeface="Calibri"/>
              <a:ea typeface="Calibri"/>
              <a:cs typeface="Calibri"/>
              <a:sym typeface="Calibri"/>
            </a:endParaRPr>
          </a:p>
        </p:txBody>
      </p:sp>
      <p:sp>
        <p:nvSpPr>
          <p:cNvPr id="528" name="Google Shape;528;p23"/>
          <p:cNvSpPr/>
          <p:nvPr/>
        </p:nvSpPr>
        <p:spPr>
          <a:xfrm>
            <a:off x="503238" y="376836"/>
            <a:ext cx="448329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GESTIÓN DEL PRODUCTO</a:t>
            </a:r>
            <a:endParaRPr sz="1000">
              <a:solidFill>
                <a:srgbClr val="A5A5A5"/>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24"/>
          <p:cNvSpPr txBox="1"/>
          <p:nvPr/>
        </p:nvSpPr>
        <p:spPr>
          <a:xfrm>
            <a:off x="503238" y="912813"/>
            <a:ext cx="3342827" cy="227261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600"/>
              <a:buFont typeface="Calibri"/>
              <a:buNone/>
            </a:pPr>
            <a:r>
              <a:rPr b="1" lang="es-MX" sz="1600">
                <a:solidFill>
                  <a:schemeClr val="dk1"/>
                </a:solidFill>
                <a:latin typeface="Calibri"/>
                <a:ea typeface="Calibri"/>
                <a:cs typeface="Calibri"/>
                <a:sym typeface="Calibri"/>
              </a:rPr>
              <a:t>GESTIÓN DEL PRODUCTO EN </a:t>
            </a:r>
            <a:br>
              <a:rPr b="1" lang="es-MX" sz="1600">
                <a:solidFill>
                  <a:schemeClr val="dk1"/>
                </a:solidFill>
                <a:latin typeface="Calibri"/>
                <a:ea typeface="Calibri"/>
                <a:cs typeface="Calibri"/>
                <a:sym typeface="Calibri"/>
              </a:rPr>
            </a:br>
            <a:r>
              <a:rPr b="1" lang="es-MX" sz="1600">
                <a:solidFill>
                  <a:schemeClr val="dk1"/>
                </a:solidFill>
                <a:latin typeface="Calibri"/>
                <a:ea typeface="Calibri"/>
                <a:cs typeface="Calibri"/>
                <a:sym typeface="Calibri"/>
              </a:rPr>
              <a:t>UN PROGRAMA</a:t>
            </a:r>
            <a:endParaRPr/>
          </a:p>
          <a:p>
            <a:pPr indent="-182563" lvl="0" marL="182563" marR="0" rtl="0" algn="l">
              <a:spcBef>
                <a:spcPts val="600"/>
              </a:spcBef>
              <a:spcAft>
                <a:spcPts val="0"/>
              </a:spcAft>
              <a:buClr>
                <a:schemeClr val="dk1"/>
              </a:buClr>
              <a:buSzPts val="1600"/>
              <a:buFont typeface="Arial"/>
              <a:buChar char="•"/>
            </a:pPr>
            <a:r>
              <a:rPr b="0" i="0" lang="es-MX" sz="1600" u="none" strike="noStrike">
                <a:solidFill>
                  <a:schemeClr val="dk1"/>
                </a:solidFill>
                <a:latin typeface="Calibri"/>
                <a:ea typeface="Calibri"/>
                <a:cs typeface="Calibri"/>
                <a:sym typeface="Calibri"/>
              </a:rPr>
              <a:t>Este enfoque aplica el ciclo de vida completo del producto dentro del ámbito y los límites de un programa dado.</a:t>
            </a:r>
            <a:endParaRPr/>
          </a:p>
          <a:p>
            <a:pPr indent="-80963" lvl="0" marL="182563" marR="0" rtl="0" algn="l">
              <a:spcBef>
                <a:spcPts val="0"/>
              </a:spcBef>
              <a:spcAft>
                <a:spcPts val="0"/>
              </a:spcAft>
              <a:buClr>
                <a:schemeClr val="dk1"/>
              </a:buClr>
              <a:buSzPts val="1600"/>
              <a:buFont typeface="Arial"/>
              <a:buNone/>
            </a:pPr>
            <a:r>
              <a:t/>
            </a:r>
            <a:endParaRPr b="0" i="0" sz="1600" u="none" strike="noStrike">
              <a:solidFill>
                <a:schemeClr val="dk1"/>
              </a:solidFill>
              <a:latin typeface="Calibri"/>
              <a:ea typeface="Calibri"/>
              <a:cs typeface="Calibri"/>
              <a:sym typeface="Calibri"/>
            </a:endParaRPr>
          </a:p>
          <a:p>
            <a:pPr indent="-182563" lvl="0" marL="182563" marR="0" rtl="0" algn="l">
              <a:spcBef>
                <a:spcPts val="0"/>
              </a:spcBef>
              <a:spcAft>
                <a:spcPts val="0"/>
              </a:spcAft>
              <a:buClr>
                <a:schemeClr val="dk1"/>
              </a:buClr>
              <a:buSzPts val="1600"/>
              <a:buFont typeface="Arial"/>
              <a:buChar char="•"/>
            </a:pPr>
            <a:r>
              <a:rPr b="0" i="0" lang="es-MX" sz="1600" u="none" strike="noStrike">
                <a:solidFill>
                  <a:schemeClr val="dk1"/>
                </a:solidFill>
                <a:latin typeface="Calibri"/>
                <a:ea typeface="Calibri"/>
                <a:cs typeface="Calibri"/>
                <a:sym typeface="Calibri"/>
              </a:rPr>
              <a:t>Se constituirán una serie de programas o proyectos subsidiarios para lograr </a:t>
            </a:r>
            <a:r>
              <a:rPr b="1" i="0" lang="es-MX" sz="1600" u="none" strike="noStrike">
                <a:solidFill>
                  <a:schemeClr val="dk1"/>
                </a:solidFill>
                <a:latin typeface="Calibri"/>
                <a:ea typeface="Calibri"/>
                <a:cs typeface="Calibri"/>
                <a:sym typeface="Calibri"/>
              </a:rPr>
              <a:t>beneficios específicos</a:t>
            </a:r>
            <a:r>
              <a:rPr b="0" i="0" lang="es-MX" sz="1600" u="none" strike="noStrike">
                <a:solidFill>
                  <a:schemeClr val="dk1"/>
                </a:solidFill>
                <a:latin typeface="Calibri"/>
                <a:ea typeface="Calibri"/>
                <a:cs typeface="Calibri"/>
                <a:sym typeface="Calibri"/>
              </a:rPr>
              <a:t> para un producto.</a:t>
            </a:r>
            <a:endParaRPr b="0" sz="1600">
              <a:solidFill>
                <a:schemeClr val="dk1"/>
              </a:solidFill>
              <a:latin typeface="Calibri"/>
              <a:ea typeface="Calibri"/>
              <a:cs typeface="Calibri"/>
              <a:sym typeface="Calibri"/>
            </a:endParaRPr>
          </a:p>
        </p:txBody>
      </p:sp>
      <p:sp>
        <p:nvSpPr>
          <p:cNvPr id="535" name="Google Shape;535;p24"/>
          <p:cNvSpPr/>
          <p:nvPr/>
        </p:nvSpPr>
        <p:spPr>
          <a:xfrm>
            <a:off x="503238" y="376836"/>
            <a:ext cx="448329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GESTIÓN DEL PRODUCTO</a:t>
            </a:r>
            <a:endParaRPr sz="1000">
              <a:solidFill>
                <a:srgbClr val="A5A5A5"/>
              </a:solidFill>
              <a:latin typeface="Calibri"/>
              <a:ea typeface="Calibri"/>
              <a:cs typeface="Calibri"/>
              <a:sym typeface="Calibri"/>
            </a:endParaRPr>
          </a:p>
        </p:txBody>
      </p:sp>
      <p:pic>
        <p:nvPicPr>
          <p:cNvPr id="536" name="Google Shape;536;p24"/>
          <p:cNvPicPr preferRelativeResize="0"/>
          <p:nvPr/>
        </p:nvPicPr>
        <p:blipFill rotWithShape="1">
          <a:blip r:embed="rId3">
            <a:alphaModFix/>
          </a:blip>
          <a:srcRect b="0" l="0" r="0" t="0"/>
          <a:stretch/>
        </p:blipFill>
        <p:spPr>
          <a:xfrm>
            <a:off x="4067175" y="912813"/>
            <a:ext cx="5076824" cy="432543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25"/>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3" name="Google Shape;543;p25"/>
          <p:cNvSpPr txBox="1"/>
          <p:nvPr/>
        </p:nvSpPr>
        <p:spPr>
          <a:xfrm>
            <a:off x="1008064" y="3169974"/>
            <a:ext cx="6520497" cy="129163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MX" sz="2800">
                <a:solidFill>
                  <a:schemeClr val="lt1"/>
                </a:solidFill>
                <a:latin typeface="Arial"/>
                <a:ea typeface="Arial"/>
                <a:cs typeface="Arial"/>
                <a:sym typeface="Arial"/>
              </a:rPr>
              <a:t>PLAN DE GESTIÓN </a:t>
            </a:r>
            <a:br>
              <a:rPr b="1" lang="es-MX" sz="2800">
                <a:solidFill>
                  <a:schemeClr val="lt1"/>
                </a:solidFill>
                <a:latin typeface="Arial"/>
                <a:ea typeface="Arial"/>
                <a:cs typeface="Arial"/>
                <a:sym typeface="Arial"/>
              </a:rPr>
            </a:br>
            <a:r>
              <a:rPr b="1" lang="es-MX" sz="2800">
                <a:solidFill>
                  <a:schemeClr val="lt1"/>
                </a:solidFill>
                <a:latin typeface="Arial"/>
                <a:ea typeface="Arial"/>
                <a:cs typeface="Arial"/>
                <a:sym typeface="Arial"/>
              </a:rPr>
              <a:t>DEL PROYECTO</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p:txBody>
      </p:sp>
      <p:pic>
        <p:nvPicPr>
          <p:cNvPr id="544" name="Google Shape;544;p25"/>
          <p:cNvPicPr preferRelativeResize="0"/>
          <p:nvPr/>
        </p:nvPicPr>
        <p:blipFill rotWithShape="1">
          <a:blip r:embed="rId3">
            <a:alphaModFix/>
          </a:blip>
          <a:srcRect b="0" l="0" r="0" t="0"/>
          <a:stretch/>
        </p:blipFill>
        <p:spPr>
          <a:xfrm>
            <a:off x="1008065" y="2869612"/>
            <a:ext cx="195423" cy="20125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26"/>
          <p:cNvSpPr txBox="1"/>
          <p:nvPr/>
        </p:nvSpPr>
        <p:spPr>
          <a:xfrm>
            <a:off x="503239" y="912813"/>
            <a:ext cx="4800282" cy="229293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800">
                <a:solidFill>
                  <a:schemeClr val="dk1"/>
                </a:solidFill>
                <a:latin typeface="Calibri"/>
                <a:ea typeface="Calibri"/>
                <a:cs typeface="Calibri"/>
                <a:sym typeface="Calibri"/>
              </a:rPr>
              <a:t>¿Qué es un Plan de Gestión?</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s-MX" sz="1800">
                <a:solidFill>
                  <a:schemeClr val="dk1"/>
                </a:solidFill>
                <a:latin typeface="Calibri"/>
                <a:ea typeface="Calibri"/>
                <a:cs typeface="Calibri"/>
                <a:sym typeface="Calibri"/>
              </a:rPr>
              <a:t>Es un documento que contiene lo siguiente: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177800" lvl="0" marL="177800" marR="0" rtl="0" algn="l">
              <a:spcBef>
                <a:spcPts val="0"/>
              </a:spcBef>
              <a:spcAft>
                <a:spcPts val="0"/>
              </a:spcAft>
              <a:buClr>
                <a:schemeClr val="dk1"/>
              </a:buClr>
              <a:buSzPts val="1800"/>
              <a:buFont typeface="Arial"/>
              <a:buChar char="•"/>
            </a:pPr>
            <a:r>
              <a:rPr lang="es-MX" sz="1800">
                <a:solidFill>
                  <a:schemeClr val="dk1"/>
                </a:solidFill>
                <a:latin typeface="Calibri"/>
                <a:ea typeface="Calibri"/>
                <a:cs typeface="Calibri"/>
                <a:sym typeface="Calibri"/>
              </a:rPr>
              <a:t>Cómo se deben hacer las cosas (Procedimientos).</a:t>
            </a:r>
            <a:endParaRPr/>
          </a:p>
          <a:p>
            <a:pPr indent="-177800" lvl="0" marL="177800" marR="0" rtl="0" algn="l">
              <a:spcBef>
                <a:spcPts val="0"/>
              </a:spcBef>
              <a:spcAft>
                <a:spcPts val="0"/>
              </a:spcAft>
              <a:buClr>
                <a:schemeClr val="dk1"/>
              </a:buClr>
              <a:buSzPts val="1800"/>
              <a:buFont typeface="Arial"/>
              <a:buChar char="•"/>
            </a:pPr>
            <a:r>
              <a:rPr lang="es-MX" sz="1800">
                <a:solidFill>
                  <a:schemeClr val="dk1"/>
                </a:solidFill>
                <a:latin typeface="Calibri"/>
                <a:ea typeface="Calibri"/>
                <a:cs typeface="Calibri"/>
                <a:sym typeface="Calibri"/>
              </a:rPr>
              <a:t>Reglas de juego para la ejecución del trabajo.</a:t>
            </a:r>
            <a:endParaRPr/>
          </a:p>
          <a:p>
            <a:pPr indent="-177800" lvl="0" marL="177800" marR="0" rtl="0" algn="l">
              <a:spcBef>
                <a:spcPts val="0"/>
              </a:spcBef>
              <a:spcAft>
                <a:spcPts val="0"/>
              </a:spcAft>
              <a:buClr>
                <a:schemeClr val="dk1"/>
              </a:buClr>
              <a:buSzPts val="1800"/>
              <a:buFont typeface="Arial"/>
              <a:buChar char="•"/>
            </a:pPr>
            <a:r>
              <a:rPr lang="es-MX" sz="1800">
                <a:solidFill>
                  <a:schemeClr val="dk1"/>
                </a:solidFill>
                <a:latin typeface="Calibri"/>
                <a:ea typeface="Calibri"/>
                <a:cs typeface="Calibri"/>
                <a:sym typeface="Calibri"/>
              </a:rPr>
              <a:t>Establece límites y tolerancias.</a:t>
            </a:r>
            <a:endParaRPr/>
          </a:p>
          <a:p>
            <a:pPr indent="-177800" lvl="0" marL="177800" marR="0" rtl="0" algn="l">
              <a:spcBef>
                <a:spcPts val="0"/>
              </a:spcBef>
              <a:spcAft>
                <a:spcPts val="0"/>
              </a:spcAft>
              <a:buClr>
                <a:schemeClr val="dk1"/>
              </a:buClr>
              <a:buSzPts val="1800"/>
              <a:buFont typeface="Arial"/>
              <a:buChar char="•"/>
            </a:pPr>
            <a:r>
              <a:rPr lang="es-MX" sz="1800">
                <a:solidFill>
                  <a:schemeClr val="dk1"/>
                </a:solidFill>
                <a:latin typeface="Calibri"/>
                <a:ea typeface="Calibri"/>
                <a:cs typeface="Calibri"/>
                <a:sym typeface="Calibri"/>
              </a:rPr>
              <a:t>No está “escrito en piedra” se puede y se debe ajustar durante todo el ciclo de vida del proyecto.</a:t>
            </a:r>
            <a:endParaRPr/>
          </a:p>
        </p:txBody>
      </p:sp>
      <p:pic>
        <p:nvPicPr>
          <p:cNvPr descr="Icono&#10;&#10;Descripción generada automáticamente" id="551" name="Google Shape;551;p26"/>
          <p:cNvPicPr preferRelativeResize="0"/>
          <p:nvPr/>
        </p:nvPicPr>
        <p:blipFill rotWithShape="1">
          <a:blip r:embed="rId3">
            <a:alphaModFix/>
          </a:blip>
          <a:srcRect b="0" l="0" r="0" t="0"/>
          <a:stretch/>
        </p:blipFill>
        <p:spPr>
          <a:xfrm>
            <a:off x="6197907" y="1213593"/>
            <a:ext cx="2022984" cy="2377183"/>
          </a:xfrm>
          <a:prstGeom prst="rect">
            <a:avLst/>
          </a:prstGeom>
          <a:noFill/>
          <a:ln>
            <a:noFill/>
          </a:ln>
        </p:spPr>
      </p:pic>
      <p:sp>
        <p:nvSpPr>
          <p:cNvPr id="552" name="Google Shape;552;p26"/>
          <p:cNvSpPr/>
          <p:nvPr/>
        </p:nvSpPr>
        <p:spPr>
          <a:xfrm>
            <a:off x="503238" y="376836"/>
            <a:ext cx="448329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PLAN DE GESTIÓN DEL PROYECTO</a:t>
            </a:r>
            <a:endParaRPr sz="1000">
              <a:solidFill>
                <a:srgbClr val="A5A5A5"/>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27"/>
          <p:cNvSpPr txBox="1"/>
          <p:nvPr/>
        </p:nvSpPr>
        <p:spPr>
          <a:xfrm>
            <a:off x="506806" y="3245664"/>
            <a:ext cx="3174711" cy="17697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400">
                <a:solidFill>
                  <a:schemeClr val="dk1"/>
                </a:solidFill>
                <a:latin typeface="Calibri"/>
                <a:ea typeface="Calibri"/>
                <a:cs typeface="Calibri"/>
                <a:sym typeface="Calibri"/>
              </a:rPr>
              <a:t>Plan de Gestión del Proyecto</a:t>
            </a:r>
            <a:endParaRPr b="1" sz="1400">
              <a:solidFill>
                <a:schemeClr val="dk1"/>
              </a:solidFill>
              <a:latin typeface="Calibri"/>
              <a:ea typeface="Calibri"/>
              <a:cs typeface="Calibri"/>
              <a:sym typeface="Calibri"/>
            </a:endParaRPr>
          </a:p>
          <a:p>
            <a:pPr indent="0" lvl="0" marL="0" marR="0" rtl="0" algn="l">
              <a:spcBef>
                <a:spcPts val="600"/>
              </a:spcBef>
              <a:spcAft>
                <a:spcPts val="0"/>
              </a:spcAft>
              <a:buNone/>
            </a:pPr>
            <a:r>
              <a:rPr lang="es-MX" sz="1200">
                <a:solidFill>
                  <a:schemeClr val="dk1"/>
                </a:solidFill>
                <a:latin typeface="Calibri"/>
                <a:ea typeface="Calibri"/>
                <a:cs typeface="Calibri"/>
                <a:sym typeface="Calibri"/>
              </a:rPr>
              <a:t>El Plan de Gestión del Proyecto(1) es un documento base que define el sistema para administrar todo el trabajo del proyecto. Es casi una hoja de ruta del Proyecto. Establece el “qué”, “cuándo”, "por quién”, "con qué“ y "cómo" deben hacerse las tareas del proyecto para lograr el objetivo final. Es un plan maestro o plan general que integra planes subsidiarios (especializados).</a:t>
            </a:r>
            <a:endParaRPr sz="1200">
              <a:solidFill>
                <a:schemeClr val="dk1"/>
              </a:solidFill>
              <a:latin typeface="Calibri"/>
              <a:ea typeface="Calibri"/>
              <a:cs typeface="Calibri"/>
              <a:sym typeface="Calibri"/>
            </a:endParaRPr>
          </a:p>
        </p:txBody>
      </p:sp>
      <p:sp>
        <p:nvSpPr>
          <p:cNvPr id="559" name="Google Shape;559;p27"/>
          <p:cNvSpPr txBox="1"/>
          <p:nvPr/>
        </p:nvSpPr>
        <p:spPr>
          <a:xfrm>
            <a:off x="503238" y="5103498"/>
            <a:ext cx="3198821" cy="1384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900">
                <a:solidFill>
                  <a:srgbClr val="7F7F7F"/>
                </a:solidFill>
                <a:latin typeface="Calibri"/>
                <a:ea typeface="Calibri"/>
                <a:cs typeface="Calibri"/>
                <a:sym typeface="Calibri"/>
              </a:rPr>
              <a:t>Nota (1): También conocido como Plan de Dirección del Proyecto.</a:t>
            </a:r>
            <a:endParaRPr sz="900">
              <a:solidFill>
                <a:srgbClr val="7F7F7F"/>
              </a:solidFill>
              <a:latin typeface="Calibri"/>
              <a:ea typeface="Calibri"/>
              <a:cs typeface="Calibri"/>
              <a:sym typeface="Calibri"/>
            </a:endParaRPr>
          </a:p>
        </p:txBody>
      </p:sp>
      <p:grpSp>
        <p:nvGrpSpPr>
          <p:cNvPr id="560" name="Google Shape;560;p27"/>
          <p:cNvGrpSpPr/>
          <p:nvPr/>
        </p:nvGrpSpPr>
        <p:grpSpPr>
          <a:xfrm>
            <a:off x="1457827" y="895849"/>
            <a:ext cx="7217877" cy="4305211"/>
            <a:chOff x="1457827" y="577516"/>
            <a:chExt cx="7438666" cy="4345119"/>
          </a:xfrm>
        </p:grpSpPr>
        <p:pic>
          <p:nvPicPr>
            <p:cNvPr descr="Icono&#10;&#10;Descripción generada automáticamente" id="561" name="Google Shape;561;p27"/>
            <p:cNvPicPr preferRelativeResize="0"/>
            <p:nvPr/>
          </p:nvPicPr>
          <p:blipFill rotWithShape="1">
            <a:blip r:embed="rId3">
              <a:alphaModFix/>
            </a:blip>
            <a:srcRect b="0" l="0" r="0" t="0"/>
            <a:stretch/>
          </p:blipFill>
          <p:spPr>
            <a:xfrm>
              <a:off x="5474464" y="872064"/>
              <a:ext cx="610078" cy="716895"/>
            </a:xfrm>
            <a:prstGeom prst="rect">
              <a:avLst/>
            </a:prstGeom>
            <a:noFill/>
            <a:ln>
              <a:noFill/>
            </a:ln>
          </p:spPr>
        </p:pic>
        <p:sp>
          <p:nvSpPr>
            <p:cNvPr id="562" name="Google Shape;562;p27"/>
            <p:cNvSpPr txBox="1"/>
            <p:nvPr/>
          </p:nvSpPr>
          <p:spPr>
            <a:xfrm>
              <a:off x="5226290" y="1637773"/>
              <a:ext cx="1126068" cy="43488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050">
                  <a:solidFill>
                    <a:schemeClr val="dk1"/>
                  </a:solidFill>
                  <a:latin typeface="Calibri"/>
                  <a:ea typeface="Calibri"/>
                  <a:cs typeface="Calibri"/>
                  <a:sym typeface="Calibri"/>
                </a:rPr>
                <a:t>Plan de Gestión del Alcance</a:t>
              </a:r>
              <a:endParaRPr b="1" sz="1050">
                <a:solidFill>
                  <a:schemeClr val="dk1"/>
                </a:solidFill>
                <a:latin typeface="Calibri"/>
                <a:ea typeface="Calibri"/>
                <a:cs typeface="Calibri"/>
                <a:sym typeface="Calibri"/>
              </a:endParaRPr>
            </a:p>
          </p:txBody>
        </p:sp>
        <p:pic>
          <p:nvPicPr>
            <p:cNvPr descr="Icono&#10;&#10;Descripción generada automáticamente" id="563" name="Google Shape;563;p27"/>
            <p:cNvPicPr preferRelativeResize="0"/>
            <p:nvPr/>
          </p:nvPicPr>
          <p:blipFill rotWithShape="1">
            <a:blip r:embed="rId3">
              <a:alphaModFix/>
            </a:blip>
            <a:srcRect b="0" l="0" r="0" t="0"/>
            <a:stretch/>
          </p:blipFill>
          <p:spPr>
            <a:xfrm>
              <a:off x="6582523" y="872064"/>
              <a:ext cx="610078" cy="716895"/>
            </a:xfrm>
            <a:prstGeom prst="rect">
              <a:avLst/>
            </a:prstGeom>
            <a:noFill/>
            <a:ln>
              <a:noFill/>
            </a:ln>
          </p:spPr>
        </p:pic>
        <p:sp>
          <p:nvSpPr>
            <p:cNvPr id="564" name="Google Shape;564;p27"/>
            <p:cNvSpPr txBox="1"/>
            <p:nvPr/>
          </p:nvSpPr>
          <p:spPr>
            <a:xfrm>
              <a:off x="6334349" y="1637773"/>
              <a:ext cx="1126068" cy="43488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050">
                  <a:solidFill>
                    <a:schemeClr val="dk1"/>
                  </a:solidFill>
                  <a:latin typeface="Calibri"/>
                  <a:ea typeface="Calibri"/>
                  <a:cs typeface="Calibri"/>
                  <a:sym typeface="Calibri"/>
                </a:rPr>
                <a:t>Plan de Gestión del Tiempo</a:t>
              </a:r>
              <a:endParaRPr b="1" sz="1050">
                <a:solidFill>
                  <a:schemeClr val="dk1"/>
                </a:solidFill>
                <a:latin typeface="Calibri"/>
                <a:ea typeface="Calibri"/>
                <a:cs typeface="Calibri"/>
                <a:sym typeface="Calibri"/>
              </a:endParaRPr>
            </a:p>
          </p:txBody>
        </p:sp>
        <p:pic>
          <p:nvPicPr>
            <p:cNvPr descr="Icono&#10;&#10;Descripción generada automáticamente" id="565" name="Google Shape;565;p27"/>
            <p:cNvPicPr preferRelativeResize="0"/>
            <p:nvPr/>
          </p:nvPicPr>
          <p:blipFill rotWithShape="1">
            <a:blip r:embed="rId3">
              <a:alphaModFix/>
            </a:blip>
            <a:srcRect b="0" l="0" r="0" t="0"/>
            <a:stretch/>
          </p:blipFill>
          <p:spPr>
            <a:xfrm>
              <a:off x="7704322" y="872064"/>
              <a:ext cx="610078" cy="716895"/>
            </a:xfrm>
            <a:prstGeom prst="rect">
              <a:avLst/>
            </a:prstGeom>
            <a:noFill/>
            <a:ln>
              <a:noFill/>
            </a:ln>
          </p:spPr>
        </p:pic>
        <p:sp>
          <p:nvSpPr>
            <p:cNvPr id="566" name="Google Shape;566;p27"/>
            <p:cNvSpPr txBox="1"/>
            <p:nvPr/>
          </p:nvSpPr>
          <p:spPr>
            <a:xfrm>
              <a:off x="7456148" y="1637773"/>
              <a:ext cx="1126068" cy="43488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050">
                  <a:solidFill>
                    <a:schemeClr val="dk1"/>
                  </a:solidFill>
                  <a:latin typeface="Calibri"/>
                  <a:ea typeface="Calibri"/>
                  <a:cs typeface="Calibri"/>
                  <a:sym typeface="Calibri"/>
                </a:rPr>
                <a:t>Plan de Gestión de los Costos</a:t>
              </a:r>
              <a:endParaRPr b="1" sz="1050">
                <a:solidFill>
                  <a:schemeClr val="dk1"/>
                </a:solidFill>
                <a:latin typeface="Calibri"/>
                <a:ea typeface="Calibri"/>
                <a:cs typeface="Calibri"/>
                <a:sym typeface="Calibri"/>
              </a:endParaRPr>
            </a:p>
          </p:txBody>
        </p:sp>
        <p:pic>
          <p:nvPicPr>
            <p:cNvPr descr="Icono&#10;&#10;Descripción generada automáticamente" id="567" name="Google Shape;567;p27"/>
            <p:cNvPicPr preferRelativeResize="0"/>
            <p:nvPr/>
          </p:nvPicPr>
          <p:blipFill rotWithShape="1">
            <a:blip r:embed="rId3">
              <a:alphaModFix/>
            </a:blip>
            <a:srcRect b="0" l="0" r="0" t="0"/>
            <a:stretch/>
          </p:blipFill>
          <p:spPr>
            <a:xfrm>
              <a:off x="5474464" y="2205671"/>
              <a:ext cx="610078" cy="716895"/>
            </a:xfrm>
            <a:prstGeom prst="rect">
              <a:avLst/>
            </a:prstGeom>
            <a:noFill/>
            <a:ln>
              <a:noFill/>
            </a:ln>
          </p:spPr>
        </p:pic>
        <p:sp>
          <p:nvSpPr>
            <p:cNvPr id="568" name="Google Shape;568;p27"/>
            <p:cNvSpPr txBox="1"/>
            <p:nvPr/>
          </p:nvSpPr>
          <p:spPr>
            <a:xfrm>
              <a:off x="5226290" y="2971380"/>
              <a:ext cx="1126068" cy="43488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050">
                  <a:solidFill>
                    <a:schemeClr val="dk1"/>
                  </a:solidFill>
                  <a:latin typeface="Calibri"/>
                  <a:ea typeface="Calibri"/>
                  <a:cs typeface="Calibri"/>
                  <a:sym typeface="Calibri"/>
                </a:rPr>
                <a:t>Plan de Gestión de los Recursos</a:t>
              </a:r>
              <a:endParaRPr b="1" sz="1050">
                <a:solidFill>
                  <a:schemeClr val="dk1"/>
                </a:solidFill>
                <a:latin typeface="Calibri"/>
                <a:ea typeface="Calibri"/>
                <a:cs typeface="Calibri"/>
                <a:sym typeface="Calibri"/>
              </a:endParaRPr>
            </a:p>
          </p:txBody>
        </p:sp>
        <p:pic>
          <p:nvPicPr>
            <p:cNvPr descr="Icono&#10;&#10;Descripción generada automáticamente" id="569" name="Google Shape;569;p27"/>
            <p:cNvPicPr preferRelativeResize="0"/>
            <p:nvPr/>
          </p:nvPicPr>
          <p:blipFill rotWithShape="1">
            <a:blip r:embed="rId3">
              <a:alphaModFix/>
            </a:blip>
            <a:srcRect b="0" l="0" r="0" t="0"/>
            <a:stretch/>
          </p:blipFill>
          <p:spPr>
            <a:xfrm>
              <a:off x="6582523" y="2205671"/>
              <a:ext cx="610078" cy="716895"/>
            </a:xfrm>
            <a:prstGeom prst="rect">
              <a:avLst/>
            </a:prstGeom>
            <a:noFill/>
            <a:ln>
              <a:noFill/>
            </a:ln>
          </p:spPr>
        </p:pic>
        <p:sp>
          <p:nvSpPr>
            <p:cNvPr id="570" name="Google Shape;570;p27"/>
            <p:cNvSpPr txBox="1"/>
            <p:nvPr/>
          </p:nvSpPr>
          <p:spPr>
            <a:xfrm>
              <a:off x="6334349" y="2971380"/>
              <a:ext cx="1126068" cy="43488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050">
                  <a:solidFill>
                    <a:schemeClr val="dk1"/>
                  </a:solidFill>
                  <a:latin typeface="Calibri"/>
                  <a:ea typeface="Calibri"/>
                  <a:cs typeface="Calibri"/>
                  <a:sym typeface="Calibri"/>
                </a:rPr>
                <a:t>Plan de Gestión de la Calidad</a:t>
              </a:r>
              <a:endParaRPr b="1" sz="1050">
                <a:solidFill>
                  <a:schemeClr val="dk1"/>
                </a:solidFill>
                <a:latin typeface="Calibri"/>
                <a:ea typeface="Calibri"/>
                <a:cs typeface="Calibri"/>
                <a:sym typeface="Calibri"/>
              </a:endParaRPr>
            </a:p>
          </p:txBody>
        </p:sp>
        <p:pic>
          <p:nvPicPr>
            <p:cNvPr descr="Icono&#10;&#10;Descripción generada automáticamente" id="571" name="Google Shape;571;p27"/>
            <p:cNvPicPr preferRelativeResize="0"/>
            <p:nvPr/>
          </p:nvPicPr>
          <p:blipFill rotWithShape="1">
            <a:blip r:embed="rId3">
              <a:alphaModFix/>
            </a:blip>
            <a:srcRect b="0" l="0" r="0" t="0"/>
            <a:stretch/>
          </p:blipFill>
          <p:spPr>
            <a:xfrm>
              <a:off x="7704322" y="2205671"/>
              <a:ext cx="610078" cy="716895"/>
            </a:xfrm>
            <a:prstGeom prst="rect">
              <a:avLst/>
            </a:prstGeom>
            <a:noFill/>
            <a:ln>
              <a:noFill/>
            </a:ln>
          </p:spPr>
        </p:pic>
        <p:sp>
          <p:nvSpPr>
            <p:cNvPr id="572" name="Google Shape;572;p27"/>
            <p:cNvSpPr txBox="1"/>
            <p:nvPr/>
          </p:nvSpPr>
          <p:spPr>
            <a:xfrm>
              <a:off x="7364813" y="2971380"/>
              <a:ext cx="1289096" cy="5824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050">
                  <a:solidFill>
                    <a:schemeClr val="dk1"/>
                  </a:solidFill>
                  <a:latin typeface="Calibri"/>
                  <a:ea typeface="Calibri"/>
                  <a:cs typeface="Calibri"/>
                  <a:sym typeface="Calibri"/>
                </a:rPr>
                <a:t>Plan de Gestión de las Comunicaciones</a:t>
              </a:r>
              <a:endParaRPr b="1" sz="1050">
                <a:solidFill>
                  <a:schemeClr val="dk1"/>
                </a:solidFill>
                <a:latin typeface="Calibri"/>
                <a:ea typeface="Calibri"/>
                <a:cs typeface="Calibri"/>
                <a:sym typeface="Calibri"/>
              </a:endParaRPr>
            </a:p>
          </p:txBody>
        </p:sp>
        <p:pic>
          <p:nvPicPr>
            <p:cNvPr descr="Icono&#10;&#10;Descripción generada automáticamente" id="573" name="Google Shape;573;p27"/>
            <p:cNvPicPr preferRelativeResize="0"/>
            <p:nvPr/>
          </p:nvPicPr>
          <p:blipFill rotWithShape="1">
            <a:blip r:embed="rId3">
              <a:alphaModFix/>
            </a:blip>
            <a:srcRect b="0" l="0" r="0" t="0"/>
            <a:stretch/>
          </p:blipFill>
          <p:spPr>
            <a:xfrm>
              <a:off x="5474464" y="3533908"/>
              <a:ext cx="610078" cy="716895"/>
            </a:xfrm>
            <a:prstGeom prst="rect">
              <a:avLst/>
            </a:prstGeom>
            <a:noFill/>
            <a:ln>
              <a:noFill/>
            </a:ln>
          </p:spPr>
        </p:pic>
        <p:sp>
          <p:nvSpPr>
            <p:cNvPr id="574" name="Google Shape;574;p27"/>
            <p:cNvSpPr txBox="1"/>
            <p:nvPr/>
          </p:nvSpPr>
          <p:spPr>
            <a:xfrm>
              <a:off x="5226290" y="4299617"/>
              <a:ext cx="1126068" cy="43488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050">
                  <a:solidFill>
                    <a:schemeClr val="dk1"/>
                  </a:solidFill>
                  <a:latin typeface="Calibri"/>
                  <a:ea typeface="Calibri"/>
                  <a:cs typeface="Calibri"/>
                  <a:sym typeface="Calibri"/>
                </a:rPr>
                <a:t>Plan de Gestión de los Riesgos</a:t>
              </a:r>
              <a:endParaRPr b="1" sz="1050">
                <a:solidFill>
                  <a:schemeClr val="dk1"/>
                </a:solidFill>
                <a:latin typeface="Calibri"/>
                <a:ea typeface="Calibri"/>
                <a:cs typeface="Calibri"/>
                <a:sym typeface="Calibri"/>
              </a:endParaRPr>
            </a:p>
          </p:txBody>
        </p:sp>
        <p:pic>
          <p:nvPicPr>
            <p:cNvPr descr="Icono&#10;&#10;Descripción generada automáticamente" id="575" name="Google Shape;575;p27"/>
            <p:cNvPicPr preferRelativeResize="0"/>
            <p:nvPr/>
          </p:nvPicPr>
          <p:blipFill rotWithShape="1">
            <a:blip r:embed="rId3">
              <a:alphaModFix/>
            </a:blip>
            <a:srcRect b="0" l="0" r="0" t="0"/>
            <a:stretch/>
          </p:blipFill>
          <p:spPr>
            <a:xfrm>
              <a:off x="6582523" y="3533908"/>
              <a:ext cx="610078" cy="716895"/>
            </a:xfrm>
            <a:prstGeom prst="rect">
              <a:avLst/>
            </a:prstGeom>
            <a:noFill/>
            <a:ln>
              <a:noFill/>
            </a:ln>
          </p:spPr>
        </p:pic>
        <p:sp>
          <p:nvSpPr>
            <p:cNvPr id="576" name="Google Shape;576;p27"/>
            <p:cNvSpPr txBox="1"/>
            <p:nvPr/>
          </p:nvSpPr>
          <p:spPr>
            <a:xfrm>
              <a:off x="6238262" y="4307612"/>
              <a:ext cx="1298599" cy="4193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050">
                  <a:solidFill>
                    <a:schemeClr val="dk1"/>
                  </a:solidFill>
                  <a:latin typeface="Calibri"/>
                  <a:ea typeface="Calibri"/>
                  <a:cs typeface="Calibri"/>
                  <a:sym typeface="Calibri"/>
                </a:rPr>
                <a:t>Plan de Gestión de la Adquisiciones</a:t>
              </a:r>
              <a:endParaRPr b="1" sz="1050">
                <a:solidFill>
                  <a:schemeClr val="dk1"/>
                </a:solidFill>
                <a:latin typeface="Calibri"/>
                <a:ea typeface="Calibri"/>
                <a:cs typeface="Calibri"/>
                <a:sym typeface="Calibri"/>
              </a:endParaRPr>
            </a:p>
          </p:txBody>
        </p:sp>
        <p:pic>
          <p:nvPicPr>
            <p:cNvPr descr="Icono&#10;&#10;Descripción generada automáticamente" id="577" name="Google Shape;577;p27"/>
            <p:cNvPicPr preferRelativeResize="0"/>
            <p:nvPr/>
          </p:nvPicPr>
          <p:blipFill rotWithShape="1">
            <a:blip r:embed="rId3">
              <a:alphaModFix/>
            </a:blip>
            <a:srcRect b="0" l="0" r="0" t="0"/>
            <a:stretch/>
          </p:blipFill>
          <p:spPr>
            <a:xfrm>
              <a:off x="7704322" y="3533908"/>
              <a:ext cx="610078" cy="716895"/>
            </a:xfrm>
            <a:prstGeom prst="rect">
              <a:avLst/>
            </a:prstGeom>
            <a:noFill/>
            <a:ln>
              <a:noFill/>
            </a:ln>
          </p:spPr>
        </p:pic>
        <p:sp>
          <p:nvSpPr>
            <p:cNvPr id="578" name="Google Shape;578;p27"/>
            <p:cNvSpPr txBox="1"/>
            <p:nvPr/>
          </p:nvSpPr>
          <p:spPr>
            <a:xfrm>
              <a:off x="7410480" y="4287521"/>
              <a:ext cx="1197761" cy="5824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050">
                  <a:solidFill>
                    <a:schemeClr val="dk1"/>
                  </a:solidFill>
                  <a:latin typeface="Calibri"/>
                  <a:ea typeface="Calibri"/>
                  <a:cs typeface="Calibri"/>
                  <a:sym typeface="Calibri"/>
                </a:rPr>
                <a:t>Plan de Gestión de los Interesados</a:t>
              </a:r>
              <a:endParaRPr b="1" sz="1050">
                <a:solidFill>
                  <a:schemeClr val="dk1"/>
                </a:solidFill>
                <a:latin typeface="Calibri"/>
                <a:ea typeface="Calibri"/>
                <a:cs typeface="Calibri"/>
                <a:sym typeface="Calibri"/>
              </a:endParaRPr>
            </a:p>
          </p:txBody>
        </p:sp>
        <p:pic>
          <p:nvPicPr>
            <p:cNvPr descr="Icono&#10;&#10;Descripción generada automáticamente" id="579" name="Google Shape;579;p27"/>
            <p:cNvPicPr preferRelativeResize="0"/>
            <p:nvPr/>
          </p:nvPicPr>
          <p:blipFill rotWithShape="1">
            <a:blip r:embed="rId3">
              <a:alphaModFix/>
            </a:blip>
            <a:srcRect b="0" l="0" r="0" t="0"/>
            <a:stretch/>
          </p:blipFill>
          <p:spPr>
            <a:xfrm>
              <a:off x="4368016" y="2205671"/>
              <a:ext cx="610078" cy="716895"/>
            </a:xfrm>
            <a:prstGeom prst="rect">
              <a:avLst/>
            </a:prstGeom>
            <a:noFill/>
            <a:ln>
              <a:noFill/>
            </a:ln>
          </p:spPr>
        </p:pic>
        <p:sp>
          <p:nvSpPr>
            <p:cNvPr id="580" name="Google Shape;580;p27"/>
            <p:cNvSpPr txBox="1"/>
            <p:nvPr/>
          </p:nvSpPr>
          <p:spPr>
            <a:xfrm>
              <a:off x="4102357" y="2957520"/>
              <a:ext cx="1126068" cy="5824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050">
                  <a:solidFill>
                    <a:schemeClr val="dk1"/>
                  </a:solidFill>
                  <a:latin typeface="Calibri"/>
                  <a:ea typeface="Calibri"/>
                  <a:cs typeface="Calibri"/>
                  <a:sym typeface="Calibri"/>
                </a:rPr>
                <a:t>Plan de Gestión de la Integración</a:t>
              </a:r>
              <a:endParaRPr b="1" sz="1050">
                <a:solidFill>
                  <a:schemeClr val="dk1"/>
                </a:solidFill>
                <a:latin typeface="Calibri"/>
                <a:ea typeface="Calibri"/>
                <a:cs typeface="Calibri"/>
                <a:sym typeface="Calibri"/>
              </a:endParaRPr>
            </a:p>
          </p:txBody>
        </p:sp>
        <p:sp>
          <p:nvSpPr>
            <p:cNvPr id="581" name="Google Shape;581;p27"/>
            <p:cNvSpPr/>
            <p:nvPr/>
          </p:nvSpPr>
          <p:spPr>
            <a:xfrm>
              <a:off x="3980737" y="577516"/>
              <a:ext cx="4915756" cy="4345119"/>
            </a:xfrm>
            <a:prstGeom prst="roundRect">
              <a:avLst>
                <a:gd fmla="val 3765" name="adj"/>
              </a:avLst>
            </a:prstGeom>
            <a:noFill/>
            <a:ln cap="flat" cmpd="sng" w="38100">
              <a:solidFill>
                <a:srgbClr val="92C1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dk1"/>
                </a:solidFill>
                <a:latin typeface="Calibri"/>
                <a:ea typeface="Calibri"/>
                <a:cs typeface="Calibri"/>
                <a:sym typeface="Calibri"/>
              </a:endParaRPr>
            </a:p>
          </p:txBody>
        </p:sp>
        <p:pic>
          <p:nvPicPr>
            <p:cNvPr descr="Icono&#10;&#10;Descripción generada automáticamente" id="582" name="Google Shape;582;p27"/>
            <p:cNvPicPr preferRelativeResize="0"/>
            <p:nvPr/>
          </p:nvPicPr>
          <p:blipFill rotWithShape="1">
            <a:blip r:embed="rId3">
              <a:alphaModFix/>
            </a:blip>
            <a:srcRect b="0" l="0" r="0" t="0"/>
            <a:stretch/>
          </p:blipFill>
          <p:spPr>
            <a:xfrm>
              <a:off x="1457827" y="1571913"/>
              <a:ext cx="1125190" cy="1322197"/>
            </a:xfrm>
            <a:prstGeom prst="rect">
              <a:avLst/>
            </a:prstGeom>
            <a:noFill/>
            <a:ln>
              <a:noFill/>
            </a:ln>
          </p:spPr>
        </p:pic>
        <p:cxnSp>
          <p:nvCxnSpPr>
            <p:cNvPr id="583" name="Google Shape;583;p27"/>
            <p:cNvCxnSpPr>
              <a:stCxn id="582" idx="3"/>
            </p:cNvCxnSpPr>
            <p:nvPr/>
          </p:nvCxnSpPr>
          <p:spPr>
            <a:xfrm>
              <a:off x="2583017" y="2233012"/>
              <a:ext cx="1397700" cy="0"/>
            </a:xfrm>
            <a:prstGeom prst="straightConnector1">
              <a:avLst/>
            </a:prstGeom>
            <a:noFill/>
            <a:ln cap="flat" cmpd="sng" w="38100">
              <a:solidFill>
                <a:schemeClr val="accent3"/>
              </a:solidFill>
              <a:prstDash val="solid"/>
              <a:round/>
              <a:headEnd len="sm" w="sm" type="none"/>
              <a:tailEnd len="med" w="med" type="triangle"/>
            </a:ln>
          </p:spPr>
        </p:cxnSp>
        <p:sp>
          <p:nvSpPr>
            <p:cNvPr id="584" name="Google Shape;584;p27"/>
            <p:cNvSpPr txBox="1"/>
            <p:nvPr/>
          </p:nvSpPr>
          <p:spPr>
            <a:xfrm>
              <a:off x="2583017" y="1930160"/>
              <a:ext cx="1475337" cy="26403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050">
                  <a:solidFill>
                    <a:schemeClr val="dk1"/>
                  </a:solidFill>
                  <a:latin typeface="Calibri"/>
                  <a:ea typeface="Calibri"/>
                  <a:cs typeface="Calibri"/>
                  <a:sym typeface="Calibri"/>
                </a:rPr>
                <a:t>Se compone de</a:t>
              </a:r>
              <a:endParaRPr b="1" sz="1050">
                <a:solidFill>
                  <a:schemeClr val="dk1"/>
                </a:solidFill>
                <a:latin typeface="Calibri"/>
                <a:ea typeface="Calibri"/>
                <a:cs typeface="Calibri"/>
                <a:sym typeface="Calibri"/>
              </a:endParaRPr>
            </a:p>
          </p:txBody>
        </p:sp>
      </p:grpSp>
      <p:sp>
        <p:nvSpPr>
          <p:cNvPr id="585" name="Google Shape;585;p27"/>
          <p:cNvSpPr/>
          <p:nvPr/>
        </p:nvSpPr>
        <p:spPr>
          <a:xfrm>
            <a:off x="503238" y="376836"/>
            <a:ext cx="448329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PLAN DE GESTIÓN DEL PROYECTO</a:t>
            </a:r>
            <a:endParaRPr sz="1000">
              <a:solidFill>
                <a:srgbClr val="A5A5A5"/>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28"/>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2" name="Google Shape;592;p28"/>
          <p:cNvSpPr txBox="1"/>
          <p:nvPr/>
        </p:nvSpPr>
        <p:spPr>
          <a:xfrm>
            <a:off x="1008064" y="3169974"/>
            <a:ext cx="6520497" cy="129163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MX" sz="2800">
                <a:solidFill>
                  <a:schemeClr val="lt1"/>
                </a:solidFill>
                <a:latin typeface="Arial"/>
                <a:ea typeface="Arial"/>
                <a:cs typeface="Arial"/>
                <a:sym typeface="Arial"/>
              </a:rPr>
              <a:t>ENFOQUE DE </a:t>
            </a:r>
            <a:br>
              <a:rPr b="1" lang="es-MX" sz="2800">
                <a:solidFill>
                  <a:schemeClr val="lt1"/>
                </a:solidFill>
                <a:latin typeface="Arial"/>
                <a:ea typeface="Arial"/>
                <a:cs typeface="Arial"/>
                <a:sym typeface="Arial"/>
              </a:rPr>
            </a:br>
            <a:r>
              <a:rPr b="1" lang="es-MX" sz="2800">
                <a:solidFill>
                  <a:schemeClr val="lt1"/>
                </a:solidFill>
                <a:latin typeface="Arial"/>
                <a:ea typeface="Arial"/>
                <a:cs typeface="Arial"/>
                <a:sym typeface="Arial"/>
              </a:rPr>
              <a:t>DESARROLLO</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p:txBody>
      </p:sp>
      <p:pic>
        <p:nvPicPr>
          <p:cNvPr id="593" name="Google Shape;593;p28"/>
          <p:cNvPicPr preferRelativeResize="0"/>
          <p:nvPr/>
        </p:nvPicPr>
        <p:blipFill rotWithShape="1">
          <a:blip r:embed="rId3">
            <a:alphaModFix/>
          </a:blip>
          <a:srcRect b="0" l="0" r="0" t="0"/>
          <a:stretch/>
        </p:blipFill>
        <p:spPr>
          <a:xfrm>
            <a:off x="1008065" y="2869612"/>
            <a:ext cx="195423" cy="20125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29"/>
          <p:cNvSpPr txBox="1"/>
          <p:nvPr/>
        </p:nvSpPr>
        <p:spPr>
          <a:xfrm>
            <a:off x="506726" y="916301"/>
            <a:ext cx="8162059" cy="213167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ENFOQUE DE DESARROLLO</a:t>
            </a:r>
            <a:endParaRPr/>
          </a:p>
          <a:p>
            <a:pPr indent="0" lvl="0" marL="0" marR="0" rtl="0" algn="l">
              <a:spcBef>
                <a:spcPts val="600"/>
              </a:spcBef>
              <a:spcAft>
                <a:spcPts val="0"/>
              </a:spcAft>
              <a:buNone/>
            </a:pPr>
            <a:r>
              <a:rPr lang="es-MX" sz="1600">
                <a:solidFill>
                  <a:schemeClr val="dk1"/>
                </a:solidFill>
                <a:latin typeface="Calibri"/>
                <a:ea typeface="Calibri"/>
                <a:cs typeface="Calibri"/>
                <a:sym typeface="Calibri"/>
              </a:rPr>
              <a:t>Es el medio utilizado para crear y desarrollar el producto, servicio o resultado durante el ciclo de vida del proyecto. Los enfoques comúnmente utilizados son los siguientes:</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1" marL="358775" marR="0" rtl="0" algn="l">
              <a:lnSpc>
                <a:spcPct val="150000"/>
              </a:lnSpc>
              <a:spcBef>
                <a:spcPts val="0"/>
              </a:spcBef>
              <a:spcAft>
                <a:spcPts val="0"/>
              </a:spcAft>
              <a:buNone/>
            </a:pPr>
            <a:r>
              <a:rPr b="1" i="0" lang="es-MX" sz="1600" u="none" cap="none" strike="noStrike">
                <a:solidFill>
                  <a:srgbClr val="00B1C2"/>
                </a:solidFill>
                <a:latin typeface="Calibri"/>
                <a:ea typeface="Calibri"/>
                <a:cs typeface="Calibri"/>
                <a:sym typeface="Calibri"/>
              </a:rPr>
              <a:t>Enfoque predictivo.</a:t>
            </a:r>
            <a:endParaRPr/>
          </a:p>
          <a:p>
            <a:pPr indent="0" lvl="1" marL="358775" marR="0" rtl="0" algn="l">
              <a:lnSpc>
                <a:spcPct val="150000"/>
              </a:lnSpc>
              <a:spcBef>
                <a:spcPts val="0"/>
              </a:spcBef>
              <a:spcAft>
                <a:spcPts val="0"/>
              </a:spcAft>
              <a:buNone/>
            </a:pPr>
            <a:r>
              <a:rPr b="1" i="0" lang="es-MX" sz="1600" u="none" cap="none" strike="noStrike">
                <a:solidFill>
                  <a:srgbClr val="00B1C2"/>
                </a:solidFill>
                <a:latin typeface="Calibri"/>
                <a:ea typeface="Calibri"/>
                <a:cs typeface="Calibri"/>
                <a:sym typeface="Calibri"/>
              </a:rPr>
              <a:t>Enfoque híbrido.</a:t>
            </a:r>
            <a:endParaRPr/>
          </a:p>
          <a:p>
            <a:pPr indent="0" lvl="1" marL="358775" marR="0" rtl="0" algn="l">
              <a:lnSpc>
                <a:spcPct val="150000"/>
              </a:lnSpc>
              <a:spcBef>
                <a:spcPts val="0"/>
              </a:spcBef>
              <a:spcAft>
                <a:spcPts val="0"/>
              </a:spcAft>
              <a:buNone/>
            </a:pPr>
            <a:r>
              <a:rPr b="1" i="0" lang="es-MX" sz="1600" u="none" cap="none" strike="noStrike">
                <a:solidFill>
                  <a:srgbClr val="00B1C2"/>
                </a:solidFill>
                <a:latin typeface="Calibri"/>
                <a:ea typeface="Calibri"/>
                <a:cs typeface="Calibri"/>
                <a:sym typeface="Calibri"/>
              </a:rPr>
              <a:t>Enfoque adaptativo.</a:t>
            </a:r>
            <a:endParaRPr b="1" i="0" sz="1600" u="none" cap="none" strike="noStrike">
              <a:solidFill>
                <a:srgbClr val="00B1C2"/>
              </a:solidFill>
              <a:latin typeface="Calibri"/>
              <a:ea typeface="Calibri"/>
              <a:cs typeface="Calibri"/>
              <a:sym typeface="Calibri"/>
            </a:endParaRPr>
          </a:p>
        </p:txBody>
      </p:sp>
      <p:cxnSp>
        <p:nvCxnSpPr>
          <p:cNvPr id="600" name="Google Shape;600;p29"/>
          <p:cNvCxnSpPr/>
          <p:nvPr/>
        </p:nvCxnSpPr>
        <p:spPr>
          <a:xfrm>
            <a:off x="703259" y="2289459"/>
            <a:ext cx="0" cy="163419"/>
          </a:xfrm>
          <a:prstGeom prst="straightConnector1">
            <a:avLst/>
          </a:prstGeom>
          <a:noFill/>
          <a:ln cap="flat" cmpd="sng" w="12700">
            <a:solidFill>
              <a:srgbClr val="00B1C2"/>
            </a:solidFill>
            <a:prstDash val="solid"/>
            <a:round/>
            <a:headEnd len="sm" w="sm" type="none"/>
            <a:tailEnd len="sm" w="sm" type="none"/>
          </a:ln>
        </p:spPr>
      </p:cxnSp>
      <p:sp>
        <p:nvSpPr>
          <p:cNvPr id="601" name="Google Shape;601;p29"/>
          <p:cNvSpPr/>
          <p:nvPr/>
        </p:nvSpPr>
        <p:spPr>
          <a:xfrm>
            <a:off x="626917" y="2096361"/>
            <a:ext cx="152683" cy="152683"/>
          </a:xfrm>
          <a:prstGeom prst="mathPlus">
            <a:avLst>
              <a:gd fmla="val 15202" name="adj1"/>
            </a:avLst>
          </a:prstGeom>
          <a:solidFill>
            <a:srgbClr val="00B1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2" name="Google Shape;602;p29"/>
          <p:cNvSpPr/>
          <p:nvPr/>
        </p:nvSpPr>
        <p:spPr>
          <a:xfrm>
            <a:off x="626917" y="2466693"/>
            <a:ext cx="152683" cy="152683"/>
          </a:xfrm>
          <a:prstGeom prst="mathPlus">
            <a:avLst>
              <a:gd fmla="val 15202" name="adj1"/>
            </a:avLst>
          </a:prstGeom>
          <a:solidFill>
            <a:srgbClr val="00B1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03" name="Google Shape;603;p29"/>
          <p:cNvCxnSpPr/>
          <p:nvPr/>
        </p:nvCxnSpPr>
        <p:spPr>
          <a:xfrm>
            <a:off x="703259" y="2664363"/>
            <a:ext cx="0" cy="163419"/>
          </a:xfrm>
          <a:prstGeom prst="straightConnector1">
            <a:avLst/>
          </a:prstGeom>
          <a:noFill/>
          <a:ln cap="flat" cmpd="sng" w="12700">
            <a:solidFill>
              <a:srgbClr val="00B1C2"/>
            </a:solidFill>
            <a:prstDash val="solid"/>
            <a:round/>
            <a:headEnd len="sm" w="sm" type="none"/>
            <a:tailEnd len="sm" w="sm" type="none"/>
          </a:ln>
        </p:spPr>
      </p:cxnSp>
      <p:sp>
        <p:nvSpPr>
          <p:cNvPr id="604" name="Google Shape;604;p29"/>
          <p:cNvSpPr/>
          <p:nvPr/>
        </p:nvSpPr>
        <p:spPr>
          <a:xfrm>
            <a:off x="626917" y="2841597"/>
            <a:ext cx="152683" cy="152683"/>
          </a:xfrm>
          <a:prstGeom prst="mathPlus">
            <a:avLst>
              <a:gd fmla="val 15202" name="adj1"/>
            </a:avLst>
          </a:prstGeom>
          <a:solidFill>
            <a:srgbClr val="00B1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5" name="Google Shape;605;p29"/>
          <p:cNvSpPr/>
          <p:nvPr/>
        </p:nvSpPr>
        <p:spPr>
          <a:xfrm>
            <a:off x="2053587" y="3463349"/>
            <a:ext cx="5082139" cy="858394"/>
          </a:xfrm>
          <a:prstGeom prst="leftRightArrow">
            <a:avLst>
              <a:gd fmla="val 56728" name="adj1"/>
              <a:gd fmla="val 50000" name="adj2"/>
            </a:avLst>
          </a:prstGeom>
          <a:solidFill>
            <a:srgbClr val="FE78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6" name="Google Shape;606;p29"/>
          <p:cNvSpPr txBox="1"/>
          <p:nvPr/>
        </p:nvSpPr>
        <p:spPr>
          <a:xfrm>
            <a:off x="2612975" y="3784824"/>
            <a:ext cx="1044624"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1400">
                <a:solidFill>
                  <a:schemeClr val="lt1"/>
                </a:solidFill>
                <a:latin typeface="Calibri"/>
                <a:ea typeface="Calibri"/>
                <a:cs typeface="Calibri"/>
                <a:sym typeface="Calibri"/>
              </a:rPr>
              <a:t>PREDICTIVO</a:t>
            </a:r>
            <a:endParaRPr/>
          </a:p>
        </p:txBody>
      </p:sp>
      <p:sp>
        <p:nvSpPr>
          <p:cNvPr id="607" name="Google Shape;607;p29"/>
          <p:cNvSpPr txBox="1"/>
          <p:nvPr/>
        </p:nvSpPr>
        <p:spPr>
          <a:xfrm>
            <a:off x="4049688" y="3784824"/>
            <a:ext cx="1044624"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1400">
                <a:solidFill>
                  <a:schemeClr val="lt1"/>
                </a:solidFill>
                <a:latin typeface="Calibri"/>
                <a:ea typeface="Calibri"/>
                <a:cs typeface="Calibri"/>
                <a:sym typeface="Calibri"/>
              </a:rPr>
              <a:t>HÍBRIDO</a:t>
            </a:r>
            <a:endParaRPr/>
          </a:p>
        </p:txBody>
      </p:sp>
      <p:sp>
        <p:nvSpPr>
          <p:cNvPr id="608" name="Google Shape;608;p29"/>
          <p:cNvSpPr txBox="1"/>
          <p:nvPr/>
        </p:nvSpPr>
        <p:spPr>
          <a:xfrm>
            <a:off x="5486401" y="3784824"/>
            <a:ext cx="1044624"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1400">
                <a:solidFill>
                  <a:schemeClr val="lt1"/>
                </a:solidFill>
                <a:latin typeface="Calibri"/>
                <a:ea typeface="Calibri"/>
                <a:cs typeface="Calibri"/>
                <a:sym typeface="Calibri"/>
              </a:rPr>
              <a:t>ADAPTATIVO</a:t>
            </a:r>
            <a:endParaRPr/>
          </a:p>
        </p:txBody>
      </p:sp>
      <p:sp>
        <p:nvSpPr>
          <p:cNvPr id="609" name="Google Shape;609;p29"/>
          <p:cNvSpPr/>
          <p:nvPr/>
        </p:nvSpPr>
        <p:spPr>
          <a:xfrm flipH="1">
            <a:off x="2168432" y="4441372"/>
            <a:ext cx="4967293" cy="792616"/>
          </a:xfrm>
          <a:prstGeom prst="rtTriangle">
            <a:avLst/>
          </a:prstGeom>
          <a:solidFill>
            <a:srgbClr val="FDE9D8"/>
          </a:solidFill>
          <a:ln cap="flat" cmpd="sng" w="38100">
            <a:solidFill>
              <a:srgbClr val="FDE9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0" name="Google Shape;610;p29"/>
          <p:cNvSpPr txBox="1"/>
          <p:nvPr/>
        </p:nvSpPr>
        <p:spPr>
          <a:xfrm>
            <a:off x="4241887" y="4938915"/>
            <a:ext cx="2743113"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s-MX" sz="1200">
                <a:solidFill>
                  <a:schemeClr val="dk1"/>
                </a:solidFill>
                <a:latin typeface="Calibri"/>
                <a:ea typeface="Calibri"/>
                <a:cs typeface="Calibri"/>
                <a:sym typeface="Calibri"/>
              </a:rPr>
              <a:t>CADA VEZ MÁS ITERATIVO E INCREMENTAL</a:t>
            </a:r>
            <a:endParaRPr/>
          </a:p>
        </p:txBody>
      </p:sp>
      <p:sp>
        <p:nvSpPr>
          <p:cNvPr id="611" name="Google Shape;611;p29"/>
          <p:cNvSpPr/>
          <p:nvPr/>
        </p:nvSpPr>
        <p:spPr>
          <a:xfrm>
            <a:off x="503238" y="376836"/>
            <a:ext cx="448329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ENFOQUE DE DESARROLLO</a:t>
            </a:r>
            <a:endParaRPr sz="1000">
              <a:solidFill>
                <a:srgbClr val="A5A5A5"/>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3"/>
          <p:cNvSpPr/>
          <p:nvPr/>
        </p:nvSpPr>
        <p:spPr>
          <a:xfrm>
            <a:off x="6918960" y="5364482"/>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 name="Google Shape;62;p3"/>
          <p:cNvSpPr txBox="1"/>
          <p:nvPr/>
        </p:nvSpPr>
        <p:spPr>
          <a:xfrm>
            <a:off x="1282299" y="918374"/>
            <a:ext cx="5782530" cy="258532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MX" sz="1400">
                <a:solidFill>
                  <a:schemeClr val="dk1"/>
                </a:solidFill>
                <a:latin typeface="Calibri"/>
                <a:ea typeface="Calibri"/>
                <a:cs typeface="Calibri"/>
                <a:sym typeface="Calibri"/>
              </a:rPr>
              <a:t>En esta sesión:</a:t>
            </a:r>
            <a:endParaRPr/>
          </a:p>
          <a:p>
            <a:pPr indent="0" lvl="0" marL="11725" marR="0" rtl="0" algn="l">
              <a:spcBef>
                <a:spcPts val="0"/>
              </a:spcBef>
              <a:spcAft>
                <a:spcPts val="0"/>
              </a:spcAft>
              <a:buNone/>
            </a:pPr>
            <a:r>
              <a:t/>
            </a:r>
            <a:endParaRPr sz="1400">
              <a:solidFill>
                <a:schemeClr val="dk1"/>
              </a:solidFill>
              <a:latin typeface="Calibri"/>
              <a:ea typeface="Calibri"/>
              <a:cs typeface="Calibri"/>
              <a:sym typeface="Calibri"/>
            </a:endParaRPr>
          </a:p>
          <a:p>
            <a:pPr indent="-168275" lvl="0" marL="180000" marR="0" rtl="0" algn="l">
              <a:spcBef>
                <a:spcPts val="0"/>
              </a:spcBef>
              <a:spcAft>
                <a:spcPts val="0"/>
              </a:spcAft>
              <a:buClr>
                <a:srgbClr val="EF4539"/>
              </a:buClr>
              <a:buSzPts val="1400"/>
              <a:buFont typeface="Arial"/>
              <a:buChar char="•"/>
            </a:pPr>
            <a:r>
              <a:rPr b="1" lang="es-MX" sz="1400">
                <a:solidFill>
                  <a:schemeClr val="dk1"/>
                </a:solidFill>
                <a:latin typeface="Calibri"/>
                <a:ea typeface="Calibri"/>
                <a:cs typeface="Calibri"/>
                <a:sym typeface="Calibri"/>
              </a:rPr>
              <a:t>Reconocerás</a:t>
            </a:r>
            <a:r>
              <a:rPr lang="es-MX" sz="1400">
                <a:solidFill>
                  <a:schemeClr val="dk1"/>
                </a:solidFill>
                <a:latin typeface="Calibri"/>
                <a:ea typeface="Calibri"/>
                <a:cs typeface="Calibri"/>
                <a:sym typeface="Calibri"/>
              </a:rPr>
              <a:t> la diferencia entre la gestión de portafolios y la gestión de programas.</a:t>
            </a:r>
            <a:endParaRPr/>
          </a:p>
          <a:p>
            <a:pPr indent="-79375" lvl="0" marL="180000" marR="0" rtl="0" algn="l">
              <a:spcBef>
                <a:spcPts val="0"/>
              </a:spcBef>
              <a:spcAft>
                <a:spcPts val="0"/>
              </a:spcAft>
              <a:buClr>
                <a:srgbClr val="EF4539"/>
              </a:buClr>
              <a:buSzPts val="1400"/>
              <a:buFont typeface="Arial"/>
              <a:buNone/>
            </a:pPr>
            <a:r>
              <a:t/>
            </a:r>
            <a:endParaRPr sz="1400">
              <a:solidFill>
                <a:schemeClr val="dk1"/>
              </a:solidFill>
              <a:latin typeface="Calibri"/>
              <a:ea typeface="Calibri"/>
              <a:cs typeface="Calibri"/>
              <a:sym typeface="Calibri"/>
            </a:endParaRPr>
          </a:p>
          <a:p>
            <a:pPr indent="-168275" lvl="0" marL="180000" marR="0" rtl="0" algn="l">
              <a:spcBef>
                <a:spcPts val="0"/>
              </a:spcBef>
              <a:spcAft>
                <a:spcPts val="0"/>
              </a:spcAft>
              <a:buClr>
                <a:srgbClr val="EF4539"/>
              </a:buClr>
              <a:buSzPts val="1400"/>
              <a:buFont typeface="Arial"/>
              <a:buChar char="•"/>
            </a:pPr>
            <a:r>
              <a:rPr b="1" lang="es-MX" sz="1400">
                <a:solidFill>
                  <a:schemeClr val="dk1"/>
                </a:solidFill>
                <a:latin typeface="Calibri"/>
                <a:ea typeface="Calibri"/>
                <a:cs typeface="Calibri"/>
                <a:sym typeface="Calibri"/>
              </a:rPr>
              <a:t>Identificarás</a:t>
            </a:r>
            <a:r>
              <a:rPr lang="es-MX" sz="1400">
                <a:solidFill>
                  <a:schemeClr val="dk1"/>
                </a:solidFill>
                <a:latin typeface="Calibri"/>
                <a:ea typeface="Calibri"/>
                <a:cs typeface="Calibri"/>
                <a:sym typeface="Calibri"/>
              </a:rPr>
              <a:t> cómo los factores internos y externos influyen en los proyectos.</a:t>
            </a:r>
            <a:endParaRPr/>
          </a:p>
          <a:p>
            <a:pPr indent="-79375" lvl="0" marL="180000" marR="0" rtl="0" algn="l">
              <a:spcBef>
                <a:spcPts val="0"/>
              </a:spcBef>
              <a:spcAft>
                <a:spcPts val="0"/>
              </a:spcAft>
              <a:buClr>
                <a:srgbClr val="EF4539"/>
              </a:buClr>
              <a:buSzPts val="1400"/>
              <a:buFont typeface="Arial"/>
              <a:buNone/>
            </a:pPr>
            <a:r>
              <a:t/>
            </a:r>
            <a:endParaRPr sz="1400">
              <a:solidFill>
                <a:schemeClr val="dk1"/>
              </a:solidFill>
              <a:latin typeface="Calibri"/>
              <a:ea typeface="Calibri"/>
              <a:cs typeface="Calibri"/>
              <a:sym typeface="Calibri"/>
            </a:endParaRPr>
          </a:p>
          <a:p>
            <a:pPr indent="-168275" lvl="0" marL="180000" marR="0" rtl="0" algn="l">
              <a:spcBef>
                <a:spcPts val="0"/>
              </a:spcBef>
              <a:spcAft>
                <a:spcPts val="0"/>
              </a:spcAft>
              <a:buClr>
                <a:srgbClr val="EF4539"/>
              </a:buClr>
              <a:buSzPts val="1400"/>
              <a:buFont typeface="Arial"/>
              <a:buChar char="•"/>
            </a:pPr>
            <a:r>
              <a:rPr b="1" lang="es-MX" sz="1400">
                <a:solidFill>
                  <a:schemeClr val="dk1"/>
                </a:solidFill>
                <a:latin typeface="Calibri"/>
                <a:ea typeface="Calibri"/>
                <a:cs typeface="Calibri"/>
                <a:sym typeface="Calibri"/>
              </a:rPr>
              <a:t>Distinguirás</a:t>
            </a:r>
            <a:r>
              <a:rPr lang="es-MX" sz="1400">
                <a:solidFill>
                  <a:schemeClr val="dk1"/>
                </a:solidFill>
                <a:latin typeface="Calibri"/>
                <a:ea typeface="Calibri"/>
                <a:cs typeface="Calibri"/>
                <a:sym typeface="Calibri"/>
              </a:rPr>
              <a:t> los tipos de interesados que participan durante la vida del proyecto.</a:t>
            </a:r>
            <a:endParaRPr/>
          </a:p>
          <a:p>
            <a:pPr indent="-79375" lvl="0" marL="180000" marR="0" rtl="0" algn="l">
              <a:spcBef>
                <a:spcPts val="0"/>
              </a:spcBef>
              <a:spcAft>
                <a:spcPts val="0"/>
              </a:spcAft>
              <a:buClr>
                <a:srgbClr val="EF4539"/>
              </a:buClr>
              <a:buSzPts val="1400"/>
              <a:buFont typeface="Arial"/>
              <a:buNone/>
            </a:pPr>
            <a:r>
              <a:t/>
            </a:r>
            <a:endParaRPr sz="1400">
              <a:solidFill>
                <a:schemeClr val="dk1"/>
              </a:solidFill>
              <a:latin typeface="Calibri"/>
              <a:ea typeface="Calibri"/>
              <a:cs typeface="Calibri"/>
              <a:sym typeface="Calibri"/>
            </a:endParaRPr>
          </a:p>
          <a:p>
            <a:pPr indent="-168275" lvl="0" marL="180000" marR="0" rtl="0" algn="l">
              <a:spcBef>
                <a:spcPts val="0"/>
              </a:spcBef>
              <a:spcAft>
                <a:spcPts val="0"/>
              </a:spcAft>
              <a:buClr>
                <a:srgbClr val="EF4539"/>
              </a:buClr>
              <a:buSzPts val="1400"/>
              <a:buFont typeface="Arial"/>
              <a:buChar char="•"/>
            </a:pPr>
            <a:r>
              <a:rPr b="1" lang="es-MX" sz="1400">
                <a:solidFill>
                  <a:schemeClr val="dk1"/>
                </a:solidFill>
                <a:latin typeface="Calibri"/>
                <a:ea typeface="Calibri"/>
                <a:cs typeface="Calibri"/>
                <a:sym typeface="Calibri"/>
              </a:rPr>
              <a:t>Comprenderás</a:t>
            </a:r>
            <a:r>
              <a:rPr lang="es-MX" sz="1400">
                <a:solidFill>
                  <a:schemeClr val="dk1"/>
                </a:solidFill>
                <a:latin typeface="Calibri"/>
                <a:ea typeface="Calibri"/>
                <a:cs typeface="Calibri"/>
                <a:sym typeface="Calibri"/>
              </a:rPr>
              <a:t> la importancia de la gestión del producto y su alineamiento con la gestión del portafolio y programas de la empresa.</a:t>
            </a:r>
            <a:endParaRPr sz="1400">
              <a:solidFill>
                <a:srgbClr val="262626"/>
              </a:solidFill>
              <a:latin typeface="Calibri"/>
              <a:ea typeface="Calibri"/>
              <a:cs typeface="Calibri"/>
              <a:sym typeface="Calibri"/>
            </a:endParaRPr>
          </a:p>
        </p:txBody>
      </p:sp>
      <p:pic>
        <p:nvPicPr>
          <p:cNvPr id="63" name="Google Shape;63;p3"/>
          <p:cNvPicPr preferRelativeResize="0"/>
          <p:nvPr/>
        </p:nvPicPr>
        <p:blipFill rotWithShape="1">
          <a:blip r:embed="rId3">
            <a:alphaModFix/>
          </a:blip>
          <a:srcRect b="0" l="0" r="0" t="0"/>
          <a:stretch/>
        </p:blipFill>
        <p:spPr>
          <a:xfrm>
            <a:off x="1010841" y="954887"/>
            <a:ext cx="117851" cy="121369"/>
          </a:xfrm>
          <a:prstGeom prst="rect">
            <a:avLst/>
          </a:prstGeom>
          <a:noFill/>
          <a:ln>
            <a:noFill/>
          </a:ln>
        </p:spPr>
      </p:pic>
      <p:sp>
        <p:nvSpPr>
          <p:cNvPr id="64" name="Google Shape;64;p3"/>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5" name="Google Shape;65;p3"/>
          <p:cNvPicPr preferRelativeResize="0"/>
          <p:nvPr/>
        </p:nvPicPr>
        <p:blipFill rotWithShape="1">
          <a:blip r:embed="rId4">
            <a:alphaModFix amt="42000"/>
          </a:blip>
          <a:srcRect b="0" l="0" r="0" t="0"/>
          <a:stretch/>
        </p:blipFill>
        <p:spPr>
          <a:xfrm>
            <a:off x="6986663" y="3052733"/>
            <a:ext cx="1689027" cy="2181257"/>
          </a:xfrm>
          <a:prstGeom prst="rect">
            <a:avLst/>
          </a:prstGeom>
          <a:noFill/>
          <a:ln>
            <a:noFill/>
          </a:ln>
        </p:spPr>
      </p:pic>
      <p:sp>
        <p:nvSpPr>
          <p:cNvPr id="66" name="Google Shape;66;p3"/>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7" name="Google Shape;67;p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INTRODUCCIÓN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30"/>
          <p:cNvSpPr txBox="1"/>
          <p:nvPr/>
        </p:nvSpPr>
        <p:spPr>
          <a:xfrm>
            <a:off x="513628" y="923203"/>
            <a:ext cx="3878983" cy="424731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rgbClr val="00B1C2"/>
                </a:solidFill>
                <a:latin typeface="Arial"/>
                <a:ea typeface="Arial"/>
                <a:cs typeface="Arial"/>
                <a:sym typeface="Arial"/>
              </a:rPr>
              <a:t>+ ENFOQUE PREDICTIVO</a:t>
            </a:r>
            <a:endParaRPr/>
          </a:p>
          <a:p>
            <a:pPr indent="-179388" lvl="0" marL="357188" marR="0" rtl="0" algn="l">
              <a:spcBef>
                <a:spcPts val="600"/>
              </a:spcBef>
              <a:spcAft>
                <a:spcPts val="0"/>
              </a:spcAft>
              <a:buClr>
                <a:srgbClr val="00B1C2"/>
              </a:buClr>
              <a:buSzPts val="1500"/>
              <a:buFont typeface="Arial"/>
              <a:buChar char="•"/>
            </a:pPr>
            <a:r>
              <a:rPr lang="es-MX" sz="1500">
                <a:solidFill>
                  <a:schemeClr val="dk1"/>
                </a:solidFill>
                <a:latin typeface="Calibri"/>
                <a:ea typeface="Calibri"/>
                <a:cs typeface="Calibri"/>
                <a:sym typeface="Calibri"/>
              </a:rPr>
              <a:t>También denominado enfoque en cascada.</a:t>
            </a:r>
            <a:endParaRPr/>
          </a:p>
          <a:p>
            <a:pPr indent="-84138" lvl="0" marL="357188" marR="0" rtl="0" algn="l">
              <a:spcBef>
                <a:spcPts val="0"/>
              </a:spcBef>
              <a:spcAft>
                <a:spcPts val="0"/>
              </a:spcAft>
              <a:buClr>
                <a:srgbClr val="00B1C2"/>
              </a:buClr>
              <a:buSzPts val="1500"/>
              <a:buFont typeface="Arial"/>
              <a:buNone/>
            </a:pPr>
            <a:r>
              <a:t/>
            </a:r>
            <a:endParaRPr sz="1500">
              <a:solidFill>
                <a:schemeClr val="dk1"/>
              </a:solidFill>
              <a:latin typeface="Calibri"/>
              <a:ea typeface="Calibri"/>
              <a:cs typeface="Calibri"/>
              <a:sym typeface="Calibri"/>
            </a:endParaRPr>
          </a:p>
          <a:p>
            <a:pPr indent="-179388" lvl="0" marL="357188" marR="0" rtl="0" algn="l">
              <a:spcBef>
                <a:spcPts val="0"/>
              </a:spcBef>
              <a:spcAft>
                <a:spcPts val="0"/>
              </a:spcAft>
              <a:buClr>
                <a:srgbClr val="00B1C2"/>
              </a:buClr>
              <a:buSzPts val="1500"/>
              <a:buFont typeface="Arial"/>
              <a:buChar char="•"/>
            </a:pPr>
            <a:r>
              <a:rPr lang="es-MX" sz="1500">
                <a:solidFill>
                  <a:schemeClr val="dk1"/>
                </a:solidFill>
                <a:latin typeface="Calibri"/>
                <a:ea typeface="Calibri"/>
                <a:cs typeface="Calibri"/>
                <a:sym typeface="Calibri"/>
              </a:rPr>
              <a:t>Es útil cuando los requisitos del proyecto y del producto pueden definirse, recopilarse y analizarse al comienzo del proyecto.</a:t>
            </a:r>
            <a:endParaRPr/>
          </a:p>
          <a:p>
            <a:pPr indent="-84138" lvl="0" marL="357188" marR="0" rtl="0" algn="l">
              <a:spcBef>
                <a:spcPts val="0"/>
              </a:spcBef>
              <a:spcAft>
                <a:spcPts val="0"/>
              </a:spcAft>
              <a:buClr>
                <a:srgbClr val="00B1C2"/>
              </a:buClr>
              <a:buSzPts val="1500"/>
              <a:buFont typeface="Arial"/>
              <a:buNone/>
            </a:pPr>
            <a:r>
              <a:t/>
            </a:r>
            <a:endParaRPr sz="1500">
              <a:solidFill>
                <a:schemeClr val="dk1"/>
              </a:solidFill>
              <a:latin typeface="Calibri"/>
              <a:ea typeface="Calibri"/>
              <a:cs typeface="Calibri"/>
              <a:sym typeface="Calibri"/>
            </a:endParaRPr>
          </a:p>
          <a:p>
            <a:pPr indent="-179388" lvl="0" marL="357188" marR="0" rtl="0" algn="l">
              <a:spcBef>
                <a:spcPts val="0"/>
              </a:spcBef>
              <a:spcAft>
                <a:spcPts val="0"/>
              </a:spcAft>
              <a:buClr>
                <a:srgbClr val="00B1C2"/>
              </a:buClr>
              <a:buSzPts val="1500"/>
              <a:buFont typeface="Arial"/>
              <a:buChar char="•"/>
            </a:pPr>
            <a:r>
              <a:rPr lang="es-MX" sz="1500">
                <a:solidFill>
                  <a:schemeClr val="dk1"/>
                </a:solidFill>
                <a:latin typeface="Calibri"/>
                <a:ea typeface="Calibri"/>
                <a:cs typeface="Calibri"/>
                <a:sym typeface="Calibri"/>
              </a:rPr>
              <a:t>Permite al equipo del proyecto reducir el nivel de incertidumbre en una etapa temprana en el proyecto y efectuar gran parte de la planificación por adelantado.</a:t>
            </a:r>
            <a:endParaRPr/>
          </a:p>
          <a:p>
            <a:pPr indent="-84138" lvl="0" marL="357188" marR="0" rtl="0" algn="l">
              <a:spcBef>
                <a:spcPts val="0"/>
              </a:spcBef>
              <a:spcAft>
                <a:spcPts val="0"/>
              </a:spcAft>
              <a:buClr>
                <a:srgbClr val="00B1C2"/>
              </a:buClr>
              <a:buSzPts val="1500"/>
              <a:buFont typeface="Arial"/>
              <a:buNone/>
            </a:pPr>
            <a:r>
              <a:t/>
            </a:r>
            <a:endParaRPr sz="1500">
              <a:solidFill>
                <a:schemeClr val="dk1"/>
              </a:solidFill>
              <a:latin typeface="Calibri"/>
              <a:ea typeface="Calibri"/>
              <a:cs typeface="Calibri"/>
              <a:sym typeface="Calibri"/>
            </a:endParaRPr>
          </a:p>
          <a:p>
            <a:pPr indent="-179388" lvl="0" marL="357188" marR="0" rtl="0" algn="l">
              <a:spcBef>
                <a:spcPts val="0"/>
              </a:spcBef>
              <a:spcAft>
                <a:spcPts val="0"/>
              </a:spcAft>
              <a:buClr>
                <a:srgbClr val="00B1C2"/>
              </a:buClr>
              <a:buSzPts val="1500"/>
              <a:buFont typeface="Arial"/>
              <a:buChar char="•"/>
            </a:pPr>
            <a:r>
              <a:rPr lang="es-MX" sz="1500">
                <a:solidFill>
                  <a:schemeClr val="dk1"/>
                </a:solidFill>
                <a:latin typeface="Calibri"/>
                <a:ea typeface="Calibri"/>
                <a:cs typeface="Calibri"/>
                <a:sym typeface="Calibri"/>
              </a:rPr>
              <a:t>También se puede utilizar cuando existe una inversión significativa involucrada y un alto nivel de riesgo que puede requerir revisiones frecuentes, mecanismos de control de cambios y replanteo entre las fases de desarrollo.</a:t>
            </a:r>
            <a:endParaRPr/>
          </a:p>
        </p:txBody>
      </p:sp>
      <p:sp>
        <p:nvSpPr>
          <p:cNvPr id="618" name="Google Shape;618;p30"/>
          <p:cNvSpPr/>
          <p:nvPr/>
        </p:nvSpPr>
        <p:spPr>
          <a:xfrm>
            <a:off x="4751389" y="1219200"/>
            <a:ext cx="1425294" cy="385482"/>
          </a:xfrm>
          <a:prstGeom prst="roundRect">
            <a:avLst>
              <a:gd fmla="val 16667" name="adj"/>
            </a:avLst>
          </a:prstGeom>
          <a:solidFill>
            <a:srgbClr val="EE4639"/>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s-MX" sz="1500">
                <a:solidFill>
                  <a:schemeClr val="lt1"/>
                </a:solidFill>
                <a:latin typeface="Calibri"/>
                <a:ea typeface="Calibri"/>
                <a:cs typeface="Calibri"/>
                <a:sym typeface="Calibri"/>
              </a:rPr>
              <a:t>Requisitos</a:t>
            </a:r>
            <a:endParaRPr/>
          </a:p>
        </p:txBody>
      </p:sp>
      <p:sp>
        <p:nvSpPr>
          <p:cNvPr id="619" name="Google Shape;619;p30"/>
          <p:cNvSpPr/>
          <p:nvPr/>
        </p:nvSpPr>
        <p:spPr>
          <a:xfrm>
            <a:off x="5262377" y="1721223"/>
            <a:ext cx="1425294" cy="385482"/>
          </a:xfrm>
          <a:prstGeom prst="roundRect">
            <a:avLst>
              <a:gd fmla="val 16667" name="adj"/>
            </a:avLst>
          </a:prstGeom>
          <a:solidFill>
            <a:srgbClr val="7150A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s-MX" sz="1500">
                <a:solidFill>
                  <a:schemeClr val="lt1"/>
                </a:solidFill>
                <a:latin typeface="Calibri"/>
                <a:ea typeface="Calibri"/>
                <a:cs typeface="Calibri"/>
                <a:sym typeface="Calibri"/>
              </a:rPr>
              <a:t>Diseño</a:t>
            </a:r>
            <a:endParaRPr/>
          </a:p>
        </p:txBody>
      </p:sp>
      <p:sp>
        <p:nvSpPr>
          <p:cNvPr id="620" name="Google Shape;620;p30"/>
          <p:cNvSpPr/>
          <p:nvPr/>
        </p:nvSpPr>
        <p:spPr>
          <a:xfrm>
            <a:off x="5782330" y="2223246"/>
            <a:ext cx="1425294" cy="385482"/>
          </a:xfrm>
          <a:prstGeom prst="roundRect">
            <a:avLst>
              <a:gd fmla="val 16667" name="adj"/>
            </a:avLst>
          </a:prstGeom>
          <a:solidFill>
            <a:srgbClr val="92C14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s-MX" sz="1500">
                <a:solidFill>
                  <a:schemeClr val="lt1"/>
                </a:solidFill>
                <a:latin typeface="Calibri"/>
                <a:ea typeface="Calibri"/>
                <a:cs typeface="Calibri"/>
                <a:sym typeface="Calibri"/>
              </a:rPr>
              <a:t>Codificación</a:t>
            </a:r>
            <a:endParaRPr/>
          </a:p>
        </p:txBody>
      </p:sp>
      <p:sp>
        <p:nvSpPr>
          <p:cNvPr id="621" name="Google Shape;621;p30"/>
          <p:cNvSpPr/>
          <p:nvPr/>
        </p:nvSpPr>
        <p:spPr>
          <a:xfrm>
            <a:off x="6272353" y="2720791"/>
            <a:ext cx="1425294" cy="385482"/>
          </a:xfrm>
          <a:prstGeom prst="roundRect">
            <a:avLst>
              <a:gd fmla="val 16667" name="adj"/>
            </a:avLst>
          </a:prstGeom>
          <a:solidFill>
            <a:srgbClr val="FDC21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s-MX" sz="1500">
                <a:solidFill>
                  <a:schemeClr val="lt1"/>
                </a:solidFill>
                <a:latin typeface="Calibri"/>
                <a:ea typeface="Calibri"/>
                <a:cs typeface="Calibri"/>
                <a:sym typeface="Calibri"/>
              </a:rPr>
              <a:t>Pruebas</a:t>
            </a:r>
            <a:endParaRPr/>
          </a:p>
        </p:txBody>
      </p:sp>
      <p:sp>
        <p:nvSpPr>
          <p:cNvPr id="622" name="Google Shape;622;p30"/>
          <p:cNvSpPr/>
          <p:nvPr/>
        </p:nvSpPr>
        <p:spPr>
          <a:xfrm>
            <a:off x="6801271" y="3218336"/>
            <a:ext cx="1425294" cy="385482"/>
          </a:xfrm>
          <a:prstGeom prst="roundRect">
            <a:avLst>
              <a:gd fmla="val 16667" name="adj"/>
            </a:avLst>
          </a:prstGeom>
          <a:solidFill>
            <a:srgbClr val="00B1C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s-MX" sz="1500">
                <a:solidFill>
                  <a:schemeClr val="lt1"/>
                </a:solidFill>
                <a:latin typeface="Calibri"/>
                <a:ea typeface="Calibri"/>
                <a:cs typeface="Calibri"/>
                <a:sym typeface="Calibri"/>
              </a:rPr>
              <a:t>Despliegue</a:t>
            </a:r>
            <a:endParaRPr/>
          </a:p>
        </p:txBody>
      </p:sp>
      <p:sp>
        <p:nvSpPr>
          <p:cNvPr id="623" name="Google Shape;623;p30"/>
          <p:cNvSpPr/>
          <p:nvPr/>
        </p:nvSpPr>
        <p:spPr>
          <a:xfrm>
            <a:off x="7250394" y="3729324"/>
            <a:ext cx="1425294" cy="385482"/>
          </a:xfrm>
          <a:prstGeom prst="roundRect">
            <a:avLst>
              <a:gd fmla="val 16667" name="adj"/>
            </a:avLst>
          </a:prstGeom>
          <a:solidFill>
            <a:srgbClr val="FE782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s-MX" sz="1500">
                <a:solidFill>
                  <a:schemeClr val="lt1"/>
                </a:solidFill>
                <a:latin typeface="Calibri"/>
                <a:ea typeface="Calibri"/>
                <a:cs typeface="Calibri"/>
                <a:sym typeface="Calibri"/>
              </a:rPr>
              <a:t>Mantenimiento</a:t>
            </a:r>
            <a:endParaRPr/>
          </a:p>
        </p:txBody>
      </p:sp>
      <p:cxnSp>
        <p:nvCxnSpPr>
          <p:cNvPr id="624" name="Google Shape;624;p30"/>
          <p:cNvCxnSpPr>
            <a:stCxn id="618" idx="3"/>
          </p:cNvCxnSpPr>
          <p:nvPr/>
        </p:nvCxnSpPr>
        <p:spPr>
          <a:xfrm>
            <a:off x="6176683" y="1411941"/>
            <a:ext cx="197100" cy="309300"/>
          </a:xfrm>
          <a:prstGeom prst="bentConnector2">
            <a:avLst/>
          </a:prstGeom>
          <a:noFill/>
          <a:ln cap="flat" cmpd="sng" w="19050">
            <a:solidFill>
              <a:srgbClr val="808799"/>
            </a:solidFill>
            <a:prstDash val="solid"/>
            <a:round/>
            <a:headEnd len="sm" w="sm" type="none"/>
            <a:tailEnd len="med" w="med" type="triangle"/>
          </a:ln>
        </p:spPr>
      </p:cxnSp>
      <p:cxnSp>
        <p:nvCxnSpPr>
          <p:cNvPr id="625" name="Google Shape;625;p30"/>
          <p:cNvCxnSpPr/>
          <p:nvPr/>
        </p:nvCxnSpPr>
        <p:spPr>
          <a:xfrm flipH="1" rot="-5400000">
            <a:off x="6631571" y="1970064"/>
            <a:ext cx="309300" cy="197100"/>
          </a:xfrm>
          <a:prstGeom prst="bentConnector2">
            <a:avLst/>
          </a:prstGeom>
          <a:noFill/>
          <a:ln cap="flat" cmpd="sng" w="19050">
            <a:solidFill>
              <a:srgbClr val="808799"/>
            </a:solidFill>
            <a:prstDash val="solid"/>
            <a:round/>
            <a:headEnd len="sm" w="sm" type="none"/>
            <a:tailEnd len="med" w="med" type="triangle"/>
          </a:ln>
        </p:spPr>
      </p:cxnSp>
      <p:cxnSp>
        <p:nvCxnSpPr>
          <p:cNvPr id="626" name="Google Shape;626;p30"/>
          <p:cNvCxnSpPr/>
          <p:nvPr/>
        </p:nvCxnSpPr>
        <p:spPr>
          <a:xfrm flipH="1" rot="-5400000">
            <a:off x="7151524" y="2467609"/>
            <a:ext cx="309300" cy="197100"/>
          </a:xfrm>
          <a:prstGeom prst="bentConnector2">
            <a:avLst/>
          </a:prstGeom>
          <a:noFill/>
          <a:ln cap="flat" cmpd="sng" w="19050">
            <a:solidFill>
              <a:srgbClr val="808799"/>
            </a:solidFill>
            <a:prstDash val="solid"/>
            <a:round/>
            <a:headEnd len="sm" w="sm" type="none"/>
            <a:tailEnd len="med" w="med" type="triangle"/>
          </a:ln>
        </p:spPr>
      </p:cxnSp>
      <p:cxnSp>
        <p:nvCxnSpPr>
          <p:cNvPr id="627" name="Google Shape;627;p30"/>
          <p:cNvCxnSpPr/>
          <p:nvPr/>
        </p:nvCxnSpPr>
        <p:spPr>
          <a:xfrm flipH="1" rot="-5400000">
            <a:off x="7641547" y="2979850"/>
            <a:ext cx="309300" cy="197100"/>
          </a:xfrm>
          <a:prstGeom prst="bentConnector2">
            <a:avLst/>
          </a:prstGeom>
          <a:noFill/>
          <a:ln cap="flat" cmpd="sng" w="19050">
            <a:solidFill>
              <a:srgbClr val="808799"/>
            </a:solidFill>
            <a:prstDash val="solid"/>
            <a:round/>
            <a:headEnd len="sm" w="sm" type="none"/>
            <a:tailEnd len="med" w="med" type="triangle"/>
          </a:ln>
        </p:spPr>
      </p:cxnSp>
      <p:cxnSp>
        <p:nvCxnSpPr>
          <p:cNvPr id="628" name="Google Shape;628;p30"/>
          <p:cNvCxnSpPr/>
          <p:nvPr/>
        </p:nvCxnSpPr>
        <p:spPr>
          <a:xfrm flipH="1" rot="-5400000">
            <a:off x="8170465" y="3476142"/>
            <a:ext cx="309300" cy="197100"/>
          </a:xfrm>
          <a:prstGeom prst="bentConnector2">
            <a:avLst/>
          </a:prstGeom>
          <a:noFill/>
          <a:ln cap="flat" cmpd="sng" w="19050">
            <a:solidFill>
              <a:srgbClr val="808799"/>
            </a:solidFill>
            <a:prstDash val="solid"/>
            <a:round/>
            <a:headEnd len="sm" w="sm" type="none"/>
            <a:tailEnd len="med" w="med" type="triangle"/>
          </a:ln>
        </p:spPr>
      </p:cxnSp>
      <p:cxnSp>
        <p:nvCxnSpPr>
          <p:cNvPr id="629" name="Google Shape;629;p30"/>
          <p:cNvCxnSpPr>
            <a:stCxn id="619" idx="1"/>
          </p:cNvCxnSpPr>
          <p:nvPr/>
        </p:nvCxnSpPr>
        <p:spPr>
          <a:xfrm rot="10800000">
            <a:off x="5038877" y="1604664"/>
            <a:ext cx="223500" cy="309300"/>
          </a:xfrm>
          <a:prstGeom prst="bentConnector2">
            <a:avLst/>
          </a:prstGeom>
          <a:noFill/>
          <a:ln cap="flat" cmpd="sng" w="19050">
            <a:solidFill>
              <a:srgbClr val="808799"/>
            </a:solidFill>
            <a:prstDash val="solid"/>
            <a:round/>
            <a:headEnd len="sm" w="sm" type="none"/>
            <a:tailEnd len="med" w="med" type="triangle"/>
          </a:ln>
        </p:spPr>
      </p:cxnSp>
      <p:cxnSp>
        <p:nvCxnSpPr>
          <p:cNvPr id="630" name="Google Shape;630;p30"/>
          <p:cNvCxnSpPr/>
          <p:nvPr/>
        </p:nvCxnSpPr>
        <p:spPr>
          <a:xfrm flipH="1" rot="5400000">
            <a:off x="5522289" y="2152611"/>
            <a:ext cx="309300" cy="223500"/>
          </a:xfrm>
          <a:prstGeom prst="bentConnector2">
            <a:avLst/>
          </a:prstGeom>
          <a:noFill/>
          <a:ln cap="flat" cmpd="sng" w="19050">
            <a:solidFill>
              <a:srgbClr val="808799"/>
            </a:solidFill>
            <a:prstDash val="solid"/>
            <a:round/>
            <a:headEnd len="sm" w="sm" type="none"/>
            <a:tailEnd len="med" w="med" type="triangle"/>
          </a:ln>
        </p:spPr>
      </p:cxnSp>
      <p:cxnSp>
        <p:nvCxnSpPr>
          <p:cNvPr id="631" name="Google Shape;631;p30"/>
          <p:cNvCxnSpPr/>
          <p:nvPr/>
        </p:nvCxnSpPr>
        <p:spPr>
          <a:xfrm flipH="1" rot="5400000">
            <a:off x="6005953" y="2657561"/>
            <a:ext cx="309300" cy="223500"/>
          </a:xfrm>
          <a:prstGeom prst="bentConnector2">
            <a:avLst/>
          </a:prstGeom>
          <a:noFill/>
          <a:ln cap="flat" cmpd="sng" w="19050">
            <a:solidFill>
              <a:srgbClr val="808799"/>
            </a:solidFill>
            <a:prstDash val="solid"/>
            <a:round/>
            <a:headEnd len="sm" w="sm" type="none"/>
            <a:tailEnd len="med" w="med" type="triangle"/>
          </a:ln>
        </p:spPr>
      </p:cxnSp>
      <p:cxnSp>
        <p:nvCxnSpPr>
          <p:cNvPr id="632" name="Google Shape;632;p30"/>
          <p:cNvCxnSpPr/>
          <p:nvPr/>
        </p:nvCxnSpPr>
        <p:spPr>
          <a:xfrm flipH="1" rot="5400000">
            <a:off x="6532980" y="3153642"/>
            <a:ext cx="309300" cy="223500"/>
          </a:xfrm>
          <a:prstGeom prst="bentConnector2">
            <a:avLst/>
          </a:prstGeom>
          <a:noFill/>
          <a:ln cap="flat" cmpd="sng" w="19050">
            <a:solidFill>
              <a:srgbClr val="808799"/>
            </a:solidFill>
            <a:prstDash val="solid"/>
            <a:round/>
            <a:headEnd len="sm" w="sm" type="none"/>
            <a:tailEnd len="med" w="med" type="triangle"/>
          </a:ln>
        </p:spPr>
      </p:cxnSp>
      <p:cxnSp>
        <p:nvCxnSpPr>
          <p:cNvPr id="633" name="Google Shape;633;p30"/>
          <p:cNvCxnSpPr/>
          <p:nvPr/>
        </p:nvCxnSpPr>
        <p:spPr>
          <a:xfrm flipH="1" rot="5400000">
            <a:off x="6983994" y="3655665"/>
            <a:ext cx="309300" cy="223500"/>
          </a:xfrm>
          <a:prstGeom prst="bentConnector2">
            <a:avLst/>
          </a:prstGeom>
          <a:noFill/>
          <a:ln cap="flat" cmpd="sng" w="19050">
            <a:solidFill>
              <a:srgbClr val="808799"/>
            </a:solidFill>
            <a:prstDash val="solid"/>
            <a:round/>
            <a:headEnd len="sm" w="sm" type="none"/>
            <a:tailEnd len="med" w="med" type="triangle"/>
          </a:ln>
        </p:spPr>
      </p:cxnSp>
      <p:sp>
        <p:nvSpPr>
          <p:cNvPr id="634" name="Google Shape;634;p30"/>
          <p:cNvSpPr/>
          <p:nvPr/>
        </p:nvSpPr>
        <p:spPr>
          <a:xfrm>
            <a:off x="503238" y="376836"/>
            <a:ext cx="448329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ENFOQUE DE DESARROLLO</a:t>
            </a:r>
            <a:endParaRPr sz="1000">
              <a:solidFill>
                <a:srgbClr val="A5A5A5"/>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31"/>
          <p:cNvSpPr txBox="1"/>
          <p:nvPr/>
        </p:nvSpPr>
        <p:spPr>
          <a:xfrm>
            <a:off x="513628" y="923203"/>
            <a:ext cx="3878985" cy="426270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rgbClr val="00B1C2"/>
                </a:solidFill>
                <a:latin typeface="Arial"/>
                <a:ea typeface="Arial"/>
                <a:cs typeface="Arial"/>
                <a:sym typeface="Arial"/>
              </a:rPr>
              <a:t>+ ENFOQUE HÍBRIDO</a:t>
            </a:r>
            <a:endParaRPr/>
          </a:p>
          <a:p>
            <a:pPr indent="-179388" lvl="0" marL="357188" marR="0" rtl="0" algn="l">
              <a:spcBef>
                <a:spcPts val="600"/>
              </a:spcBef>
              <a:spcAft>
                <a:spcPts val="0"/>
              </a:spcAft>
              <a:buClr>
                <a:srgbClr val="00B1C2"/>
              </a:buClr>
              <a:buSzPts val="1600"/>
              <a:buFont typeface="Arial"/>
              <a:buChar char="•"/>
            </a:pPr>
            <a:r>
              <a:rPr lang="es-MX" sz="1600">
                <a:solidFill>
                  <a:schemeClr val="dk1"/>
                </a:solidFill>
                <a:latin typeface="Calibri"/>
                <a:ea typeface="Calibri"/>
                <a:cs typeface="Calibri"/>
                <a:sym typeface="Calibri"/>
              </a:rPr>
              <a:t>Usa algunos elementos de un enfoque predictivo y otros de un enfoque adaptativo.</a:t>
            </a:r>
            <a:endParaRPr/>
          </a:p>
          <a:p>
            <a:pPr indent="-77788" lvl="0" marL="357188" marR="0" rtl="0" algn="l">
              <a:spcBef>
                <a:spcPts val="0"/>
              </a:spcBef>
              <a:spcAft>
                <a:spcPts val="0"/>
              </a:spcAft>
              <a:buClr>
                <a:srgbClr val="00B1C2"/>
              </a:buClr>
              <a:buSzPts val="1600"/>
              <a:buFont typeface="Arial"/>
              <a:buNone/>
            </a:pPr>
            <a:r>
              <a:t/>
            </a:r>
            <a:endParaRPr sz="1600">
              <a:solidFill>
                <a:schemeClr val="dk1"/>
              </a:solidFill>
              <a:latin typeface="Calibri"/>
              <a:ea typeface="Calibri"/>
              <a:cs typeface="Calibri"/>
              <a:sym typeface="Calibri"/>
            </a:endParaRPr>
          </a:p>
          <a:p>
            <a:pPr indent="-179388" lvl="0" marL="357188" marR="0" rtl="0" algn="l">
              <a:spcBef>
                <a:spcPts val="0"/>
              </a:spcBef>
              <a:spcAft>
                <a:spcPts val="0"/>
              </a:spcAft>
              <a:buClr>
                <a:srgbClr val="00B1C2"/>
              </a:buClr>
              <a:buSzPts val="1600"/>
              <a:buFont typeface="Arial"/>
              <a:buChar char="•"/>
            </a:pPr>
            <a:r>
              <a:rPr lang="es-MX" sz="1600">
                <a:solidFill>
                  <a:schemeClr val="dk1"/>
                </a:solidFill>
                <a:latin typeface="Calibri"/>
                <a:ea typeface="Calibri"/>
                <a:cs typeface="Calibri"/>
                <a:sym typeface="Calibri"/>
              </a:rPr>
              <a:t>Es útil cuando hay incertidumbre o riesgo en torno a los requisitos.</a:t>
            </a:r>
            <a:endParaRPr/>
          </a:p>
          <a:p>
            <a:pPr indent="-77788" lvl="0" marL="357188" marR="0" rtl="0" algn="l">
              <a:spcBef>
                <a:spcPts val="0"/>
              </a:spcBef>
              <a:spcAft>
                <a:spcPts val="0"/>
              </a:spcAft>
              <a:buClr>
                <a:srgbClr val="00B1C2"/>
              </a:buClr>
              <a:buSzPts val="1600"/>
              <a:buFont typeface="Arial"/>
              <a:buNone/>
            </a:pPr>
            <a:r>
              <a:t/>
            </a:r>
            <a:endParaRPr sz="1600">
              <a:solidFill>
                <a:schemeClr val="dk1"/>
              </a:solidFill>
              <a:latin typeface="Calibri"/>
              <a:ea typeface="Calibri"/>
              <a:cs typeface="Calibri"/>
              <a:sym typeface="Calibri"/>
            </a:endParaRPr>
          </a:p>
          <a:p>
            <a:pPr indent="-179388" lvl="0" marL="357188" marR="0" rtl="0" algn="l">
              <a:spcBef>
                <a:spcPts val="0"/>
              </a:spcBef>
              <a:spcAft>
                <a:spcPts val="0"/>
              </a:spcAft>
              <a:buClr>
                <a:srgbClr val="00B1C2"/>
              </a:buClr>
              <a:buSzPts val="1600"/>
              <a:buFont typeface="Arial"/>
              <a:buChar char="•"/>
            </a:pPr>
            <a:r>
              <a:rPr lang="es-MX" sz="1600">
                <a:solidFill>
                  <a:schemeClr val="dk1"/>
                </a:solidFill>
                <a:latin typeface="Calibri"/>
                <a:ea typeface="Calibri"/>
                <a:cs typeface="Calibri"/>
                <a:sym typeface="Calibri"/>
              </a:rPr>
              <a:t>También es útil cuando los entregables pueden ser modularizados, o cuando hay entregables que pueden ser desarrollados por diferentes equipos de proyecto.</a:t>
            </a:r>
            <a:endParaRPr/>
          </a:p>
          <a:p>
            <a:pPr indent="-77788" lvl="0" marL="357188" marR="0" rtl="0" algn="l">
              <a:spcBef>
                <a:spcPts val="0"/>
              </a:spcBef>
              <a:spcAft>
                <a:spcPts val="0"/>
              </a:spcAft>
              <a:buClr>
                <a:srgbClr val="00B1C2"/>
              </a:buClr>
              <a:buSzPts val="1600"/>
              <a:buFont typeface="Arial"/>
              <a:buNone/>
            </a:pPr>
            <a:r>
              <a:t/>
            </a:r>
            <a:endParaRPr sz="1600">
              <a:solidFill>
                <a:schemeClr val="dk1"/>
              </a:solidFill>
              <a:latin typeface="Calibri"/>
              <a:ea typeface="Calibri"/>
              <a:cs typeface="Calibri"/>
              <a:sym typeface="Calibri"/>
            </a:endParaRPr>
          </a:p>
          <a:p>
            <a:pPr indent="-179388" lvl="0" marL="357188" marR="0" rtl="0" algn="l">
              <a:spcBef>
                <a:spcPts val="0"/>
              </a:spcBef>
              <a:spcAft>
                <a:spcPts val="0"/>
              </a:spcAft>
              <a:buClr>
                <a:srgbClr val="00B1C2"/>
              </a:buClr>
              <a:buSzPts val="1600"/>
              <a:buFont typeface="Arial"/>
              <a:buChar char="•"/>
            </a:pPr>
            <a:r>
              <a:rPr lang="es-MX" sz="1600">
                <a:solidFill>
                  <a:schemeClr val="dk1"/>
                </a:solidFill>
                <a:latin typeface="Calibri"/>
                <a:ea typeface="Calibri"/>
                <a:cs typeface="Calibri"/>
                <a:sym typeface="Calibri"/>
              </a:rPr>
              <a:t>Los enfoques híbridos a menudo utilizan un enfoque de desarrollo:</a:t>
            </a:r>
            <a:endParaRPr/>
          </a:p>
          <a:p>
            <a:pPr indent="-179387" lvl="1" marL="536575" marR="0" rtl="0" algn="l">
              <a:spcBef>
                <a:spcPts val="0"/>
              </a:spcBef>
              <a:spcAft>
                <a:spcPts val="0"/>
              </a:spcAft>
              <a:buClr>
                <a:srgbClr val="00B1C2"/>
              </a:buClr>
              <a:buSzPts val="1600"/>
              <a:buFont typeface="Arial"/>
              <a:buChar char="•"/>
            </a:pPr>
            <a:r>
              <a:rPr b="0" i="0" lang="es-MX" sz="1600" u="none" cap="none" strike="noStrike">
                <a:solidFill>
                  <a:schemeClr val="dk1"/>
                </a:solidFill>
                <a:latin typeface="Calibri"/>
                <a:ea typeface="Calibri"/>
                <a:cs typeface="Calibri"/>
                <a:sym typeface="Calibri"/>
              </a:rPr>
              <a:t>Iterativo o</a:t>
            </a:r>
            <a:endParaRPr/>
          </a:p>
          <a:p>
            <a:pPr indent="-179387" lvl="1" marL="536575" marR="0" rtl="0" algn="l">
              <a:spcBef>
                <a:spcPts val="0"/>
              </a:spcBef>
              <a:spcAft>
                <a:spcPts val="0"/>
              </a:spcAft>
              <a:buClr>
                <a:srgbClr val="00B1C2"/>
              </a:buClr>
              <a:buSzPts val="1600"/>
              <a:buFont typeface="Arial"/>
              <a:buChar char="•"/>
            </a:pPr>
            <a:r>
              <a:rPr b="0" i="0" lang="es-MX" sz="1600" u="none" cap="none" strike="noStrike">
                <a:solidFill>
                  <a:schemeClr val="dk1"/>
                </a:solidFill>
                <a:latin typeface="Calibri"/>
                <a:ea typeface="Calibri"/>
                <a:cs typeface="Calibri"/>
                <a:sym typeface="Calibri"/>
              </a:rPr>
              <a:t>Incremental.</a:t>
            </a:r>
            <a:endParaRPr b="0" i="0" sz="1600" u="none" cap="none" strike="noStrike">
              <a:solidFill>
                <a:schemeClr val="dk1"/>
              </a:solidFill>
              <a:latin typeface="Calibri"/>
              <a:ea typeface="Calibri"/>
              <a:cs typeface="Calibri"/>
              <a:sym typeface="Calibri"/>
            </a:endParaRPr>
          </a:p>
        </p:txBody>
      </p:sp>
      <p:pic>
        <p:nvPicPr>
          <p:cNvPr id="641" name="Google Shape;641;p31"/>
          <p:cNvPicPr preferRelativeResize="0"/>
          <p:nvPr/>
        </p:nvPicPr>
        <p:blipFill rotWithShape="1">
          <a:blip r:embed="rId3">
            <a:alphaModFix/>
          </a:blip>
          <a:srcRect b="0" l="0" r="0" t="0"/>
          <a:stretch/>
        </p:blipFill>
        <p:spPr>
          <a:xfrm>
            <a:off x="4918508" y="1864122"/>
            <a:ext cx="3467100" cy="2120900"/>
          </a:xfrm>
          <a:prstGeom prst="rect">
            <a:avLst/>
          </a:prstGeom>
          <a:noFill/>
          <a:ln>
            <a:noFill/>
          </a:ln>
        </p:spPr>
      </p:pic>
      <p:sp>
        <p:nvSpPr>
          <p:cNvPr id="642" name="Google Shape;642;p31"/>
          <p:cNvSpPr txBox="1"/>
          <p:nvPr/>
        </p:nvSpPr>
        <p:spPr>
          <a:xfrm>
            <a:off x="5856040" y="1304409"/>
            <a:ext cx="159203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800">
                <a:solidFill>
                  <a:schemeClr val="dk1"/>
                </a:solidFill>
                <a:latin typeface="Calibri"/>
                <a:ea typeface="Calibri"/>
                <a:cs typeface="Calibri"/>
                <a:sym typeface="Calibri"/>
              </a:rPr>
              <a:t>HYBRID</a:t>
            </a:r>
            <a:endParaRPr/>
          </a:p>
        </p:txBody>
      </p:sp>
      <p:sp>
        <p:nvSpPr>
          <p:cNvPr id="643" name="Google Shape;643;p31"/>
          <p:cNvSpPr txBox="1"/>
          <p:nvPr/>
        </p:nvSpPr>
        <p:spPr>
          <a:xfrm>
            <a:off x="5138706" y="4161909"/>
            <a:ext cx="143466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AGILE</a:t>
            </a:r>
            <a:endParaRPr/>
          </a:p>
        </p:txBody>
      </p:sp>
      <p:sp>
        <p:nvSpPr>
          <p:cNvPr id="644" name="Google Shape;644;p31"/>
          <p:cNvSpPr txBox="1"/>
          <p:nvPr/>
        </p:nvSpPr>
        <p:spPr>
          <a:xfrm>
            <a:off x="6595587" y="4161909"/>
            <a:ext cx="170497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TRADICIONAL</a:t>
            </a:r>
            <a:endParaRPr/>
          </a:p>
        </p:txBody>
      </p:sp>
      <p:sp>
        <p:nvSpPr>
          <p:cNvPr id="645" name="Google Shape;645;p31"/>
          <p:cNvSpPr/>
          <p:nvPr/>
        </p:nvSpPr>
        <p:spPr>
          <a:xfrm>
            <a:off x="5260047" y="2555421"/>
            <a:ext cx="724374" cy="677636"/>
          </a:xfrm>
          <a:custGeom>
            <a:rect b="b" l="l" r="r" t="t"/>
            <a:pathLst>
              <a:path extrusionOk="0" h="120000" w="120000">
                <a:moveTo>
                  <a:pt x="7016" y="60000"/>
                </a:moveTo>
                <a:lnTo>
                  <a:pt x="7016" y="60000"/>
                </a:lnTo>
                <a:cubicBezTo>
                  <a:pt x="7016" y="34105"/>
                  <a:pt x="26071" y="12077"/>
                  <a:pt x="51898" y="8117"/>
                </a:cubicBezTo>
                <a:cubicBezTo>
                  <a:pt x="77724" y="4158"/>
                  <a:pt x="102607" y="19448"/>
                  <a:pt x="110506" y="44132"/>
                </a:cubicBezTo>
                <a:lnTo>
                  <a:pt x="117047" y="44132"/>
                </a:lnTo>
                <a:lnTo>
                  <a:pt x="105968" y="60000"/>
                </a:lnTo>
                <a:lnTo>
                  <a:pt x="88983" y="44132"/>
                </a:lnTo>
                <a:lnTo>
                  <a:pt x="95293" y="44132"/>
                </a:lnTo>
                <a:cubicBezTo>
                  <a:pt x="87566" y="28204"/>
                  <a:pt x="69384" y="19581"/>
                  <a:pt x="51558" y="23391"/>
                </a:cubicBezTo>
                <a:cubicBezTo>
                  <a:pt x="33733" y="27201"/>
                  <a:pt x="21048" y="42421"/>
                  <a:pt x="21048" y="60000"/>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6" name="Google Shape;646;p31"/>
          <p:cNvSpPr/>
          <p:nvPr/>
        </p:nvSpPr>
        <p:spPr>
          <a:xfrm rot="10800000">
            <a:off x="5260047" y="2684314"/>
            <a:ext cx="724374" cy="677636"/>
          </a:xfrm>
          <a:custGeom>
            <a:rect b="b" l="l" r="r" t="t"/>
            <a:pathLst>
              <a:path extrusionOk="0" h="120000" w="120000">
                <a:moveTo>
                  <a:pt x="7016" y="60000"/>
                </a:moveTo>
                <a:lnTo>
                  <a:pt x="7016" y="60000"/>
                </a:lnTo>
                <a:cubicBezTo>
                  <a:pt x="7016" y="34105"/>
                  <a:pt x="26071" y="12077"/>
                  <a:pt x="51898" y="8117"/>
                </a:cubicBezTo>
                <a:cubicBezTo>
                  <a:pt x="77724" y="4158"/>
                  <a:pt x="102607" y="19448"/>
                  <a:pt x="110506" y="44132"/>
                </a:cubicBezTo>
                <a:lnTo>
                  <a:pt x="117047" y="44132"/>
                </a:lnTo>
                <a:lnTo>
                  <a:pt x="105968" y="60000"/>
                </a:lnTo>
                <a:lnTo>
                  <a:pt x="88983" y="44132"/>
                </a:lnTo>
                <a:lnTo>
                  <a:pt x="95293" y="44132"/>
                </a:lnTo>
                <a:cubicBezTo>
                  <a:pt x="87566" y="28204"/>
                  <a:pt x="69384" y="19581"/>
                  <a:pt x="51558" y="23391"/>
                </a:cubicBezTo>
                <a:cubicBezTo>
                  <a:pt x="33733" y="27201"/>
                  <a:pt x="21048" y="42421"/>
                  <a:pt x="21048" y="60000"/>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647" name="Google Shape;647;p31"/>
          <p:cNvPicPr preferRelativeResize="0"/>
          <p:nvPr/>
        </p:nvPicPr>
        <p:blipFill rotWithShape="1">
          <a:blip r:embed="rId4">
            <a:alphaModFix/>
          </a:blip>
          <a:srcRect b="0" l="0" r="0" t="0"/>
          <a:stretch/>
        </p:blipFill>
        <p:spPr>
          <a:xfrm>
            <a:off x="7176407" y="2684314"/>
            <a:ext cx="914400" cy="571500"/>
          </a:xfrm>
          <a:prstGeom prst="rect">
            <a:avLst/>
          </a:prstGeom>
          <a:noFill/>
          <a:ln>
            <a:noFill/>
          </a:ln>
        </p:spPr>
      </p:pic>
      <p:sp>
        <p:nvSpPr>
          <p:cNvPr id="648" name="Google Shape;648;p31"/>
          <p:cNvSpPr/>
          <p:nvPr/>
        </p:nvSpPr>
        <p:spPr>
          <a:xfrm>
            <a:off x="503238" y="376836"/>
            <a:ext cx="448329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ENFOQUE DE DESARROLLO</a:t>
            </a:r>
            <a:endParaRPr sz="1000">
              <a:solidFill>
                <a:srgbClr val="A5A5A5"/>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32"/>
          <p:cNvSpPr txBox="1"/>
          <p:nvPr/>
        </p:nvSpPr>
        <p:spPr>
          <a:xfrm>
            <a:off x="513628" y="923203"/>
            <a:ext cx="3797115" cy="424731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rgbClr val="00B1C2"/>
                </a:solidFill>
                <a:latin typeface="Arial"/>
                <a:ea typeface="Arial"/>
                <a:cs typeface="Arial"/>
                <a:sym typeface="Arial"/>
              </a:rPr>
              <a:t>+ ENFOQUE ADAPTATIVO</a:t>
            </a:r>
            <a:endParaRPr/>
          </a:p>
          <a:p>
            <a:pPr indent="-180975" lvl="0" marL="361950" marR="0" rtl="0" algn="l">
              <a:spcBef>
                <a:spcPts val="600"/>
              </a:spcBef>
              <a:spcAft>
                <a:spcPts val="0"/>
              </a:spcAft>
              <a:buClr>
                <a:srgbClr val="00B1C2"/>
              </a:buClr>
              <a:buSzPts val="1500"/>
              <a:buFont typeface="Arial"/>
              <a:buChar char="•"/>
            </a:pPr>
            <a:r>
              <a:rPr lang="es-MX" sz="1500">
                <a:solidFill>
                  <a:schemeClr val="dk1"/>
                </a:solidFill>
                <a:latin typeface="Calibri"/>
                <a:ea typeface="Calibri"/>
                <a:cs typeface="Calibri"/>
                <a:sym typeface="Calibri"/>
              </a:rPr>
              <a:t>Son útiles cuando los requisitos están sujetos a un alto nivel de incertidumbre y volatilidad y es probable que cambien a lo largo del proyecto.</a:t>
            </a:r>
            <a:endParaRPr/>
          </a:p>
          <a:p>
            <a:pPr indent="-85725" lvl="0" marL="361950" marR="0" rtl="0" algn="l">
              <a:spcBef>
                <a:spcPts val="0"/>
              </a:spcBef>
              <a:spcAft>
                <a:spcPts val="0"/>
              </a:spcAft>
              <a:buClr>
                <a:srgbClr val="00B1C2"/>
              </a:buClr>
              <a:buSzPts val="1500"/>
              <a:buFont typeface="Arial"/>
              <a:buNone/>
            </a:pPr>
            <a:r>
              <a:t/>
            </a:r>
            <a:endParaRPr sz="1500">
              <a:solidFill>
                <a:schemeClr val="dk1"/>
              </a:solidFill>
              <a:latin typeface="Calibri"/>
              <a:ea typeface="Calibri"/>
              <a:cs typeface="Calibri"/>
              <a:sym typeface="Calibri"/>
            </a:endParaRPr>
          </a:p>
          <a:p>
            <a:pPr indent="-180975" lvl="0" marL="361950" marR="0" rtl="0" algn="l">
              <a:spcBef>
                <a:spcPts val="0"/>
              </a:spcBef>
              <a:spcAft>
                <a:spcPts val="0"/>
              </a:spcAft>
              <a:buClr>
                <a:srgbClr val="00B1C2"/>
              </a:buClr>
              <a:buSzPts val="1500"/>
              <a:buFont typeface="Arial"/>
              <a:buChar char="•"/>
            </a:pPr>
            <a:r>
              <a:rPr lang="es-MX" sz="1500">
                <a:solidFill>
                  <a:schemeClr val="dk1"/>
                </a:solidFill>
                <a:latin typeface="Calibri"/>
                <a:ea typeface="Calibri"/>
                <a:cs typeface="Calibri"/>
                <a:sym typeface="Calibri"/>
              </a:rPr>
              <a:t>Se establece una visión clara al comienzo del proyecto y los requisitos iniciales conocidos son refinados, detallados, cambiados o reemplazados de acuerdo con los comentarios del usuario, el entorno o eventos inesperados.</a:t>
            </a:r>
            <a:endParaRPr/>
          </a:p>
          <a:p>
            <a:pPr indent="-85725" lvl="0" marL="361950" marR="0" rtl="0" algn="l">
              <a:spcBef>
                <a:spcPts val="0"/>
              </a:spcBef>
              <a:spcAft>
                <a:spcPts val="0"/>
              </a:spcAft>
              <a:buClr>
                <a:srgbClr val="00B1C2"/>
              </a:buClr>
              <a:buSzPts val="1500"/>
              <a:buFont typeface="Arial"/>
              <a:buNone/>
            </a:pPr>
            <a:r>
              <a:t/>
            </a:r>
            <a:endParaRPr sz="1500">
              <a:solidFill>
                <a:schemeClr val="dk1"/>
              </a:solidFill>
              <a:latin typeface="Calibri"/>
              <a:ea typeface="Calibri"/>
              <a:cs typeface="Calibri"/>
              <a:sym typeface="Calibri"/>
            </a:endParaRPr>
          </a:p>
          <a:p>
            <a:pPr indent="-180975" lvl="0" marL="361950" marR="0" rtl="0" algn="l">
              <a:spcBef>
                <a:spcPts val="0"/>
              </a:spcBef>
              <a:spcAft>
                <a:spcPts val="0"/>
              </a:spcAft>
              <a:buClr>
                <a:srgbClr val="00B1C2"/>
              </a:buClr>
              <a:buSzPts val="1500"/>
              <a:buFont typeface="Arial"/>
              <a:buChar char="•"/>
            </a:pPr>
            <a:r>
              <a:rPr lang="es-MX" sz="1500">
                <a:solidFill>
                  <a:schemeClr val="dk1"/>
                </a:solidFill>
                <a:latin typeface="Calibri"/>
                <a:ea typeface="Calibri"/>
                <a:cs typeface="Calibri"/>
                <a:sym typeface="Calibri"/>
              </a:rPr>
              <a:t>Utiliza enfoques iterativos e incrementales. Sin embargo, las iteraciones tienden a ser más cortas y es más probable que el producto evolucione en función de la retroalimentación de los interesados.</a:t>
            </a:r>
            <a:endParaRPr/>
          </a:p>
        </p:txBody>
      </p:sp>
      <p:pic>
        <p:nvPicPr>
          <p:cNvPr id="655" name="Google Shape;655;p32"/>
          <p:cNvPicPr preferRelativeResize="0"/>
          <p:nvPr/>
        </p:nvPicPr>
        <p:blipFill rotWithShape="1">
          <a:blip r:embed="rId3">
            <a:alphaModFix/>
          </a:blip>
          <a:srcRect b="490" l="0" r="0" t="491"/>
          <a:stretch/>
        </p:blipFill>
        <p:spPr>
          <a:xfrm>
            <a:off x="4572000" y="804863"/>
            <a:ext cx="4103688" cy="4463362"/>
          </a:xfrm>
          <a:prstGeom prst="rect">
            <a:avLst/>
          </a:prstGeom>
          <a:noFill/>
          <a:ln>
            <a:noFill/>
          </a:ln>
        </p:spPr>
      </p:pic>
      <p:sp>
        <p:nvSpPr>
          <p:cNvPr id="656" name="Google Shape;656;p32"/>
          <p:cNvSpPr/>
          <p:nvPr/>
        </p:nvSpPr>
        <p:spPr>
          <a:xfrm>
            <a:off x="503238" y="376836"/>
            <a:ext cx="448329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ENFOQUE DE DESARROLLO</a:t>
            </a:r>
            <a:endParaRPr sz="1000">
              <a:solidFill>
                <a:srgbClr val="A5A5A5"/>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33"/>
          <p:cNvSpPr txBox="1"/>
          <p:nvPr/>
        </p:nvSpPr>
        <p:spPr>
          <a:xfrm>
            <a:off x="513628" y="923202"/>
            <a:ext cx="4058372" cy="426270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SELECCIÓN DE ENFOQUE DE DESARROLLO</a:t>
            </a:r>
            <a:endParaRPr/>
          </a:p>
          <a:p>
            <a:pPr indent="-180975" lvl="0" marL="180975" marR="0" rtl="0" algn="l">
              <a:spcBef>
                <a:spcPts val="60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Hay varios factores que influyen en la selección de un enfoque de desarrollo.</a:t>
            </a:r>
            <a:endParaRPr/>
          </a:p>
          <a:p>
            <a:pPr indent="-79375" lvl="0" marL="180975"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0975" lvl="0" marL="180975" marR="0" rtl="0" algn="l">
              <a:spcBef>
                <a:spcPts val="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Se pueden dividir en las siguientes categorías:</a:t>
            </a:r>
            <a:endParaRPr/>
          </a:p>
          <a:p>
            <a:pPr indent="-169862" lvl="1" marL="361950" marR="0" rtl="0" algn="l">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Producto, servicio o resultado.</a:t>
            </a:r>
            <a:endParaRPr/>
          </a:p>
          <a:p>
            <a:pPr indent="-169862" lvl="1" marL="361950" marR="0" rtl="0" algn="l">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El proyecto.</a:t>
            </a:r>
            <a:endParaRPr/>
          </a:p>
          <a:p>
            <a:pPr indent="-169862" lvl="1" marL="361950" marR="0" rtl="0" algn="l">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La organización.</a:t>
            </a:r>
            <a:endParaRPr/>
          </a:p>
          <a:p>
            <a:pPr indent="-79375" lvl="0" marL="180975"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0975" lvl="0" marL="180975" marR="0" rtl="0" algn="l">
              <a:spcBef>
                <a:spcPts val="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Por ejemplo, en cuanto al “</a:t>
            </a:r>
            <a:r>
              <a:rPr b="1" lang="es-MX" sz="1600">
                <a:solidFill>
                  <a:schemeClr val="dk1"/>
                </a:solidFill>
                <a:latin typeface="Calibri"/>
                <a:ea typeface="Calibri"/>
                <a:cs typeface="Calibri"/>
                <a:sym typeface="Calibri"/>
              </a:rPr>
              <a:t>producto, servicio o resultado</a:t>
            </a:r>
            <a:r>
              <a:rPr lang="es-MX" sz="1600">
                <a:solidFill>
                  <a:schemeClr val="dk1"/>
                </a:solidFill>
                <a:latin typeface="Calibri"/>
                <a:ea typeface="Calibri"/>
                <a:cs typeface="Calibri"/>
                <a:sym typeface="Calibri"/>
              </a:rPr>
              <a:t>” se debe analizar:</a:t>
            </a:r>
            <a:endParaRPr/>
          </a:p>
          <a:p>
            <a:pPr indent="-171450" lvl="2" marL="638175" marR="0" rtl="0" algn="l">
              <a:spcBef>
                <a:spcPts val="0"/>
              </a:spcBef>
              <a:spcAft>
                <a:spcPts val="0"/>
              </a:spcAft>
              <a:buClr>
                <a:schemeClr val="dk1"/>
              </a:buClr>
              <a:buSzPts val="1200"/>
              <a:buFont typeface="Arial"/>
              <a:buChar char="•"/>
            </a:pPr>
            <a:r>
              <a:rPr b="0" i="0" lang="es-MX" sz="1200" u="none" cap="none" strike="noStrike">
                <a:solidFill>
                  <a:schemeClr val="dk1"/>
                </a:solidFill>
                <a:latin typeface="Calibri"/>
                <a:ea typeface="Calibri"/>
                <a:cs typeface="Calibri"/>
                <a:sym typeface="Calibri"/>
              </a:rPr>
              <a:t>Grado de innovación.</a:t>
            </a:r>
            <a:endParaRPr/>
          </a:p>
          <a:p>
            <a:pPr indent="-171450" lvl="2" marL="638175" marR="0" rtl="0" algn="l">
              <a:spcBef>
                <a:spcPts val="0"/>
              </a:spcBef>
              <a:spcAft>
                <a:spcPts val="0"/>
              </a:spcAft>
              <a:buClr>
                <a:schemeClr val="dk1"/>
              </a:buClr>
              <a:buSzPts val="1200"/>
              <a:buFont typeface="Arial"/>
              <a:buChar char="•"/>
            </a:pPr>
            <a:r>
              <a:rPr b="0" i="0" lang="es-MX" sz="1200" u="none" cap="none" strike="noStrike">
                <a:solidFill>
                  <a:schemeClr val="dk1"/>
                </a:solidFill>
                <a:latin typeface="Calibri"/>
                <a:ea typeface="Calibri"/>
                <a:cs typeface="Calibri"/>
                <a:sym typeface="Calibri"/>
              </a:rPr>
              <a:t>Certidumbre en los requisitos.</a:t>
            </a:r>
            <a:endParaRPr/>
          </a:p>
          <a:p>
            <a:pPr indent="-171450" lvl="2" marL="638175" marR="0" rtl="0" algn="l">
              <a:spcBef>
                <a:spcPts val="0"/>
              </a:spcBef>
              <a:spcAft>
                <a:spcPts val="0"/>
              </a:spcAft>
              <a:buClr>
                <a:schemeClr val="dk1"/>
              </a:buClr>
              <a:buSzPts val="1200"/>
              <a:buFont typeface="Arial"/>
              <a:buChar char="•"/>
            </a:pPr>
            <a:r>
              <a:rPr b="0" i="0" lang="es-MX" sz="1200" u="none" cap="none" strike="noStrike">
                <a:solidFill>
                  <a:schemeClr val="dk1"/>
                </a:solidFill>
                <a:latin typeface="Calibri"/>
                <a:ea typeface="Calibri"/>
                <a:cs typeface="Calibri"/>
                <a:sym typeface="Calibri"/>
              </a:rPr>
              <a:t>Estabilidad del alcance.</a:t>
            </a:r>
            <a:endParaRPr/>
          </a:p>
          <a:p>
            <a:pPr indent="-171450" lvl="2" marL="638175" marR="0" rtl="0" algn="l">
              <a:spcBef>
                <a:spcPts val="0"/>
              </a:spcBef>
              <a:spcAft>
                <a:spcPts val="0"/>
              </a:spcAft>
              <a:buClr>
                <a:schemeClr val="dk1"/>
              </a:buClr>
              <a:buSzPts val="1200"/>
              <a:buFont typeface="Arial"/>
              <a:buChar char="•"/>
            </a:pPr>
            <a:r>
              <a:rPr b="0" i="0" lang="es-MX" sz="1200" u="none" cap="none" strike="noStrike">
                <a:solidFill>
                  <a:schemeClr val="dk1"/>
                </a:solidFill>
                <a:latin typeface="Calibri"/>
                <a:ea typeface="Calibri"/>
                <a:cs typeface="Calibri"/>
                <a:sym typeface="Calibri"/>
              </a:rPr>
              <a:t>Facilidad de cambio.</a:t>
            </a:r>
            <a:endParaRPr/>
          </a:p>
          <a:p>
            <a:pPr indent="-171450" lvl="2" marL="638175" marR="0" rtl="0" algn="l">
              <a:spcBef>
                <a:spcPts val="0"/>
              </a:spcBef>
              <a:spcAft>
                <a:spcPts val="0"/>
              </a:spcAft>
              <a:buClr>
                <a:schemeClr val="dk1"/>
              </a:buClr>
              <a:buSzPts val="1200"/>
              <a:buFont typeface="Arial"/>
              <a:buChar char="•"/>
            </a:pPr>
            <a:r>
              <a:rPr b="0" i="0" lang="es-MX" sz="1200" u="none" cap="none" strike="noStrike">
                <a:solidFill>
                  <a:schemeClr val="dk1"/>
                </a:solidFill>
                <a:latin typeface="Calibri"/>
                <a:ea typeface="Calibri"/>
                <a:cs typeface="Calibri"/>
                <a:sym typeface="Calibri"/>
              </a:rPr>
              <a:t>Opciones de entrega.</a:t>
            </a:r>
            <a:endParaRPr/>
          </a:p>
          <a:p>
            <a:pPr indent="-171450" lvl="2" marL="638175" marR="0" rtl="0" algn="l">
              <a:spcBef>
                <a:spcPts val="0"/>
              </a:spcBef>
              <a:spcAft>
                <a:spcPts val="0"/>
              </a:spcAft>
              <a:buClr>
                <a:schemeClr val="dk1"/>
              </a:buClr>
              <a:buSzPts val="1200"/>
              <a:buFont typeface="Arial"/>
              <a:buChar char="•"/>
            </a:pPr>
            <a:r>
              <a:rPr b="0" i="0" lang="es-MX" sz="1200" u="none" cap="none" strike="noStrike">
                <a:solidFill>
                  <a:schemeClr val="dk1"/>
                </a:solidFill>
                <a:latin typeface="Calibri"/>
                <a:ea typeface="Calibri"/>
                <a:cs typeface="Calibri"/>
                <a:sym typeface="Calibri"/>
              </a:rPr>
              <a:t>Riesgo.</a:t>
            </a:r>
            <a:endParaRPr/>
          </a:p>
          <a:p>
            <a:pPr indent="-171450" lvl="2" marL="638175" marR="0" rtl="0" algn="l">
              <a:spcBef>
                <a:spcPts val="0"/>
              </a:spcBef>
              <a:spcAft>
                <a:spcPts val="0"/>
              </a:spcAft>
              <a:buClr>
                <a:schemeClr val="dk1"/>
              </a:buClr>
              <a:buSzPts val="1200"/>
              <a:buFont typeface="Arial"/>
              <a:buChar char="•"/>
            </a:pPr>
            <a:r>
              <a:rPr b="0" i="0" lang="es-MX" sz="1200" u="none" cap="none" strike="noStrike">
                <a:solidFill>
                  <a:schemeClr val="dk1"/>
                </a:solidFill>
                <a:latin typeface="Calibri"/>
                <a:ea typeface="Calibri"/>
                <a:cs typeface="Calibri"/>
                <a:sym typeface="Calibri"/>
              </a:rPr>
              <a:t>Requisitos de seguridad.</a:t>
            </a:r>
            <a:endParaRPr/>
          </a:p>
          <a:p>
            <a:pPr indent="-171450" lvl="2" marL="638175" marR="0" rtl="0" algn="l">
              <a:spcBef>
                <a:spcPts val="0"/>
              </a:spcBef>
              <a:spcAft>
                <a:spcPts val="0"/>
              </a:spcAft>
              <a:buClr>
                <a:schemeClr val="dk1"/>
              </a:buClr>
              <a:buSzPts val="1200"/>
              <a:buFont typeface="Arial"/>
              <a:buChar char="•"/>
            </a:pPr>
            <a:r>
              <a:rPr b="0" i="0" lang="es-MX" sz="1200" u="none" cap="none" strike="noStrike">
                <a:solidFill>
                  <a:schemeClr val="dk1"/>
                </a:solidFill>
                <a:latin typeface="Calibri"/>
                <a:ea typeface="Calibri"/>
                <a:cs typeface="Calibri"/>
                <a:sym typeface="Calibri"/>
              </a:rPr>
              <a:t>Regulaciones.</a:t>
            </a:r>
            <a:endParaRPr b="0" i="0" sz="1600" u="none" cap="none" strike="noStrike">
              <a:solidFill>
                <a:schemeClr val="dk1"/>
              </a:solidFill>
              <a:latin typeface="Calibri"/>
              <a:ea typeface="Calibri"/>
              <a:cs typeface="Calibri"/>
              <a:sym typeface="Calibri"/>
            </a:endParaRPr>
          </a:p>
        </p:txBody>
      </p:sp>
      <p:sp>
        <p:nvSpPr>
          <p:cNvPr id="663" name="Google Shape;663;p33"/>
          <p:cNvSpPr/>
          <p:nvPr/>
        </p:nvSpPr>
        <p:spPr>
          <a:xfrm>
            <a:off x="503238" y="376836"/>
            <a:ext cx="448329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ENFOQUE DE DESARROLLO</a:t>
            </a:r>
            <a:endParaRPr sz="1000">
              <a:solidFill>
                <a:srgbClr val="A5A5A5"/>
              </a:solidFill>
              <a:latin typeface="Calibri"/>
              <a:ea typeface="Calibri"/>
              <a:cs typeface="Calibri"/>
              <a:sym typeface="Calibri"/>
            </a:endParaRPr>
          </a:p>
        </p:txBody>
      </p:sp>
      <p:pic>
        <p:nvPicPr>
          <p:cNvPr id="664" name="Google Shape;664;p33"/>
          <p:cNvPicPr preferRelativeResize="0"/>
          <p:nvPr/>
        </p:nvPicPr>
        <p:blipFill rotWithShape="1">
          <a:blip r:embed="rId3">
            <a:alphaModFix/>
          </a:blip>
          <a:srcRect b="0" l="0" r="0" t="0"/>
          <a:stretch/>
        </p:blipFill>
        <p:spPr>
          <a:xfrm>
            <a:off x="4730750" y="481013"/>
            <a:ext cx="3944938" cy="4752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34"/>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71" name="Google Shape;671;p34"/>
          <p:cNvSpPr txBox="1"/>
          <p:nvPr/>
        </p:nvSpPr>
        <p:spPr>
          <a:xfrm>
            <a:off x="1008064" y="3169974"/>
            <a:ext cx="6520497"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MX" sz="2800">
                <a:solidFill>
                  <a:schemeClr val="lt1"/>
                </a:solidFill>
                <a:latin typeface="Arial"/>
                <a:ea typeface="Arial"/>
                <a:cs typeface="Arial"/>
                <a:sym typeface="Arial"/>
              </a:rPr>
              <a:t>APRENDIZAJE A </a:t>
            </a:r>
            <a:br>
              <a:rPr b="1" lang="es-MX" sz="2800">
                <a:solidFill>
                  <a:schemeClr val="lt1"/>
                </a:solidFill>
                <a:latin typeface="Arial"/>
                <a:ea typeface="Arial"/>
                <a:cs typeface="Arial"/>
                <a:sym typeface="Arial"/>
              </a:rPr>
            </a:br>
            <a:r>
              <a:rPr b="1" lang="es-MX" sz="2800">
                <a:solidFill>
                  <a:schemeClr val="lt1"/>
                </a:solidFill>
                <a:latin typeface="Arial"/>
                <a:ea typeface="Arial"/>
                <a:cs typeface="Arial"/>
                <a:sym typeface="Arial"/>
              </a:rPr>
              <a:t>LO LARGO DEL PROYECTO</a:t>
            </a:r>
            <a:endParaRPr b="1" sz="2800">
              <a:solidFill>
                <a:schemeClr val="lt1"/>
              </a:solidFill>
              <a:latin typeface="Arial"/>
              <a:ea typeface="Arial"/>
              <a:cs typeface="Arial"/>
              <a:sym typeface="Arial"/>
            </a:endParaRPr>
          </a:p>
        </p:txBody>
      </p:sp>
      <p:pic>
        <p:nvPicPr>
          <p:cNvPr id="672" name="Google Shape;672;p34"/>
          <p:cNvPicPr preferRelativeResize="0"/>
          <p:nvPr/>
        </p:nvPicPr>
        <p:blipFill rotWithShape="1">
          <a:blip r:embed="rId3">
            <a:alphaModFix/>
          </a:blip>
          <a:srcRect b="0" l="0" r="0" t="0"/>
          <a:stretch/>
        </p:blipFill>
        <p:spPr>
          <a:xfrm>
            <a:off x="1008065" y="2869612"/>
            <a:ext cx="195423" cy="20125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id="678" name="Google Shape;678;p35"/>
          <p:cNvPicPr preferRelativeResize="0"/>
          <p:nvPr/>
        </p:nvPicPr>
        <p:blipFill rotWithShape="1">
          <a:blip r:embed="rId3">
            <a:alphaModFix/>
          </a:blip>
          <a:srcRect b="0" l="7820" r="11934" t="0"/>
          <a:stretch/>
        </p:blipFill>
        <p:spPr>
          <a:xfrm>
            <a:off x="4572000" y="912813"/>
            <a:ext cx="4155332" cy="3679295"/>
          </a:xfrm>
          <a:prstGeom prst="rect">
            <a:avLst/>
          </a:prstGeom>
          <a:noFill/>
          <a:ln>
            <a:noFill/>
          </a:ln>
        </p:spPr>
      </p:pic>
      <p:sp>
        <p:nvSpPr>
          <p:cNvPr id="679" name="Google Shape;679;p35"/>
          <p:cNvSpPr txBox="1"/>
          <p:nvPr/>
        </p:nvSpPr>
        <p:spPr>
          <a:xfrm>
            <a:off x="507793" y="912075"/>
            <a:ext cx="3750698" cy="3161904"/>
          </a:xfrm>
          <a:prstGeom prst="rect">
            <a:avLst/>
          </a:prstGeom>
          <a:noFill/>
          <a:ln>
            <a:noFill/>
          </a:ln>
        </p:spPr>
        <p:txBody>
          <a:bodyPr anchorCtr="0" anchor="t" bIns="0" lIns="0" spcFirstLastPara="1" rIns="0" wrap="square" tIns="0">
            <a:noAutofit/>
          </a:bodyPr>
          <a:lstStyle/>
          <a:p>
            <a:pPr indent="0" lvl="0" marL="7936" marR="0" rtl="0" algn="l">
              <a:spcBef>
                <a:spcPts val="0"/>
              </a:spcBef>
              <a:spcAft>
                <a:spcPts val="0"/>
              </a:spcAft>
              <a:buClr>
                <a:schemeClr val="dk1"/>
              </a:buClr>
              <a:buSzPts val="1600"/>
              <a:buFont typeface="Calibri"/>
              <a:buNone/>
            </a:pPr>
            <a:r>
              <a:rPr b="1" lang="es-MX" sz="1600">
                <a:solidFill>
                  <a:schemeClr val="dk1"/>
                </a:solidFill>
                <a:latin typeface="Calibri"/>
                <a:ea typeface="Calibri"/>
                <a:cs typeface="Calibri"/>
                <a:sym typeface="Calibri"/>
              </a:rPr>
              <a:t>LECCIONES APRENDIDAS</a:t>
            </a:r>
            <a:endParaRPr/>
          </a:p>
          <a:p>
            <a:pPr indent="-182563" lvl="0" marL="182563" marR="0" rtl="0" algn="l">
              <a:spcBef>
                <a:spcPts val="600"/>
              </a:spcBef>
              <a:spcAft>
                <a:spcPts val="0"/>
              </a:spcAft>
              <a:buClr>
                <a:schemeClr val="dk1"/>
              </a:buClr>
              <a:buSzPts val="1600"/>
              <a:buFont typeface="Arial"/>
              <a:buChar char="•"/>
            </a:pPr>
            <a:r>
              <a:rPr b="0" lang="es-MX" sz="1600">
                <a:solidFill>
                  <a:schemeClr val="dk1"/>
                </a:solidFill>
                <a:latin typeface="Calibri"/>
                <a:ea typeface="Calibri"/>
                <a:cs typeface="Calibri"/>
                <a:sym typeface="Calibri"/>
              </a:rPr>
              <a:t>Periódicamente, el equipo de proyecto puede reunirse para lo siguiente:</a:t>
            </a:r>
            <a:endParaRPr/>
          </a:p>
          <a:p>
            <a:pPr indent="-174625" lvl="1" marL="357188" marR="0" rtl="0" algn="l">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Determinar qué pueden hacer mejor en el futuro (lecciones aprendidas), y</a:t>
            </a:r>
            <a:endParaRPr/>
          </a:p>
          <a:p>
            <a:pPr indent="-174625" lvl="1" marL="357188" marR="0" rtl="0" algn="l">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Cómo pueden mejorar y cuestionar el proceso en las próximas iteraciones (retrospectivas).</a:t>
            </a:r>
            <a:endParaRPr/>
          </a:p>
          <a:p>
            <a:pPr indent="0" lvl="1" marL="182563" marR="0" rtl="0" algn="l">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82563" lvl="0" marL="182563" marR="0" rtl="0" algn="l">
              <a:spcBef>
                <a:spcPts val="0"/>
              </a:spcBef>
              <a:spcAft>
                <a:spcPts val="0"/>
              </a:spcAft>
              <a:buClr>
                <a:schemeClr val="dk1"/>
              </a:buClr>
              <a:buSzPts val="1600"/>
              <a:buFont typeface="Arial"/>
              <a:buChar char="•"/>
            </a:pPr>
            <a:r>
              <a:rPr b="0" lang="es-MX" sz="1600">
                <a:solidFill>
                  <a:schemeClr val="dk1"/>
                </a:solidFill>
                <a:latin typeface="Calibri"/>
                <a:ea typeface="Calibri"/>
                <a:cs typeface="Calibri"/>
                <a:sym typeface="Calibri"/>
              </a:rPr>
              <a:t>Las formas de trabajar pueden evolucionar para producir mejores resultados.</a:t>
            </a:r>
            <a:endParaRPr b="0" sz="1600">
              <a:solidFill>
                <a:schemeClr val="dk1"/>
              </a:solidFill>
              <a:latin typeface="Calibri"/>
              <a:ea typeface="Calibri"/>
              <a:cs typeface="Calibri"/>
              <a:sym typeface="Calibri"/>
            </a:endParaRPr>
          </a:p>
        </p:txBody>
      </p:sp>
      <p:sp>
        <p:nvSpPr>
          <p:cNvPr id="680" name="Google Shape;680;p35"/>
          <p:cNvSpPr/>
          <p:nvPr/>
        </p:nvSpPr>
        <p:spPr>
          <a:xfrm>
            <a:off x="503238" y="376836"/>
            <a:ext cx="448329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APRENDIZAJE A LO LARGO DEL PROYECTO</a:t>
            </a:r>
            <a:endParaRPr sz="1000">
              <a:solidFill>
                <a:srgbClr val="A5A5A5"/>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grpSp>
        <p:nvGrpSpPr>
          <p:cNvPr id="686" name="Google Shape;686;p36"/>
          <p:cNvGrpSpPr/>
          <p:nvPr/>
        </p:nvGrpSpPr>
        <p:grpSpPr>
          <a:xfrm>
            <a:off x="4668937" y="1045214"/>
            <a:ext cx="4128710" cy="3585034"/>
            <a:chOff x="4621873" y="1178353"/>
            <a:chExt cx="4128710" cy="3585034"/>
          </a:xfrm>
        </p:grpSpPr>
        <p:pic>
          <p:nvPicPr>
            <p:cNvPr id="687" name="Google Shape;687;p36"/>
            <p:cNvPicPr preferRelativeResize="0"/>
            <p:nvPr/>
          </p:nvPicPr>
          <p:blipFill rotWithShape="1">
            <a:blip r:embed="rId3">
              <a:alphaModFix/>
            </a:blip>
            <a:srcRect b="0" l="0" r="0" t="0"/>
            <a:stretch/>
          </p:blipFill>
          <p:spPr>
            <a:xfrm>
              <a:off x="5925651" y="1966278"/>
              <a:ext cx="1717857" cy="1931599"/>
            </a:xfrm>
            <a:prstGeom prst="rect">
              <a:avLst/>
            </a:prstGeom>
            <a:noFill/>
            <a:ln>
              <a:noFill/>
            </a:ln>
          </p:spPr>
        </p:pic>
        <p:sp>
          <p:nvSpPr>
            <p:cNvPr id="688" name="Google Shape;688;p36"/>
            <p:cNvSpPr/>
            <p:nvPr/>
          </p:nvSpPr>
          <p:spPr>
            <a:xfrm>
              <a:off x="6306445" y="1178353"/>
              <a:ext cx="794265" cy="794265"/>
            </a:xfrm>
            <a:prstGeom prst="ellipse">
              <a:avLst/>
            </a:prstGeom>
            <a:solidFill>
              <a:srgbClr val="FE78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9" name="Google Shape;689;p36"/>
            <p:cNvSpPr/>
            <p:nvPr/>
          </p:nvSpPr>
          <p:spPr>
            <a:xfrm>
              <a:off x="7428523" y="1639978"/>
              <a:ext cx="748443" cy="748443"/>
            </a:xfrm>
            <a:prstGeom prst="ellipse">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0" name="Google Shape;690;p36"/>
            <p:cNvSpPr txBox="1"/>
            <p:nvPr/>
          </p:nvSpPr>
          <p:spPr>
            <a:xfrm>
              <a:off x="6167945" y="1392847"/>
              <a:ext cx="1025444" cy="29296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s-MX" sz="900">
                  <a:solidFill>
                    <a:schemeClr val="lt1"/>
                  </a:solidFill>
                  <a:latin typeface="Calibri"/>
                  <a:ea typeface="Calibri"/>
                  <a:cs typeface="Calibri"/>
                  <a:sym typeface="Calibri"/>
                </a:rPr>
                <a:t>Identificar</a:t>
              </a:r>
              <a:endParaRPr/>
            </a:p>
            <a:p>
              <a:pPr indent="0" lvl="0" marL="0" marR="0" rtl="0" algn="ctr">
                <a:spcBef>
                  <a:spcPts val="0"/>
                </a:spcBef>
                <a:spcAft>
                  <a:spcPts val="0"/>
                </a:spcAft>
                <a:buNone/>
              </a:pPr>
              <a:r>
                <a:rPr lang="es-MX" sz="900">
                  <a:solidFill>
                    <a:schemeClr val="lt1"/>
                  </a:solidFill>
                  <a:latin typeface="Calibri"/>
                  <a:ea typeface="Calibri"/>
                  <a:cs typeface="Calibri"/>
                  <a:sym typeface="Calibri"/>
                </a:rPr>
                <a:t>Conocimiento</a:t>
              </a:r>
              <a:endParaRPr sz="900">
                <a:solidFill>
                  <a:schemeClr val="lt1"/>
                </a:solidFill>
                <a:latin typeface="Calibri"/>
                <a:ea typeface="Calibri"/>
                <a:cs typeface="Calibri"/>
                <a:sym typeface="Calibri"/>
              </a:endParaRPr>
            </a:p>
          </p:txBody>
        </p:sp>
        <p:sp>
          <p:nvSpPr>
            <p:cNvPr id="691" name="Google Shape;691;p36"/>
            <p:cNvSpPr txBox="1"/>
            <p:nvPr/>
          </p:nvSpPr>
          <p:spPr>
            <a:xfrm>
              <a:off x="7293262" y="1834568"/>
              <a:ext cx="1025444" cy="29296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s-MX" sz="900">
                  <a:solidFill>
                    <a:schemeClr val="lt1"/>
                  </a:solidFill>
                  <a:latin typeface="Calibri"/>
                  <a:ea typeface="Calibri"/>
                  <a:cs typeface="Calibri"/>
                  <a:sym typeface="Calibri"/>
                </a:rPr>
                <a:t>Crear</a:t>
              </a:r>
              <a:endParaRPr/>
            </a:p>
            <a:p>
              <a:pPr indent="0" lvl="0" marL="0" marR="0" rtl="0" algn="ctr">
                <a:spcBef>
                  <a:spcPts val="0"/>
                </a:spcBef>
                <a:spcAft>
                  <a:spcPts val="0"/>
                </a:spcAft>
                <a:buNone/>
              </a:pPr>
              <a:r>
                <a:rPr lang="es-MX" sz="900">
                  <a:solidFill>
                    <a:schemeClr val="lt1"/>
                  </a:solidFill>
                  <a:latin typeface="Calibri"/>
                  <a:ea typeface="Calibri"/>
                  <a:cs typeface="Calibri"/>
                  <a:sym typeface="Calibri"/>
                </a:rPr>
                <a:t>Conocimiento</a:t>
              </a:r>
              <a:endParaRPr sz="900">
                <a:solidFill>
                  <a:schemeClr val="lt1"/>
                </a:solidFill>
                <a:latin typeface="Calibri"/>
                <a:ea typeface="Calibri"/>
                <a:cs typeface="Calibri"/>
                <a:sym typeface="Calibri"/>
              </a:endParaRPr>
            </a:p>
          </p:txBody>
        </p:sp>
        <p:sp>
          <p:nvSpPr>
            <p:cNvPr id="692" name="Google Shape;692;p36"/>
            <p:cNvSpPr/>
            <p:nvPr/>
          </p:nvSpPr>
          <p:spPr>
            <a:xfrm>
              <a:off x="7860400" y="2620809"/>
              <a:ext cx="748443" cy="748443"/>
            </a:xfrm>
            <a:prstGeom prst="ellipse">
              <a:avLst/>
            </a:prstGeom>
            <a:solidFill>
              <a:srgbClr val="FFBF0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3" name="Google Shape;693;p36"/>
            <p:cNvSpPr txBox="1"/>
            <p:nvPr/>
          </p:nvSpPr>
          <p:spPr>
            <a:xfrm>
              <a:off x="7725139" y="2811820"/>
              <a:ext cx="1025444" cy="29296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s-MX" sz="900">
                  <a:solidFill>
                    <a:schemeClr val="lt1"/>
                  </a:solidFill>
                  <a:latin typeface="Calibri"/>
                  <a:ea typeface="Calibri"/>
                  <a:cs typeface="Calibri"/>
                  <a:sym typeface="Calibri"/>
                </a:rPr>
                <a:t>Seleccionar</a:t>
              </a:r>
              <a:endParaRPr/>
            </a:p>
            <a:p>
              <a:pPr indent="0" lvl="0" marL="0" marR="0" rtl="0" algn="ctr">
                <a:spcBef>
                  <a:spcPts val="0"/>
                </a:spcBef>
                <a:spcAft>
                  <a:spcPts val="0"/>
                </a:spcAft>
                <a:buNone/>
              </a:pPr>
              <a:r>
                <a:rPr lang="es-MX" sz="900">
                  <a:solidFill>
                    <a:schemeClr val="lt1"/>
                  </a:solidFill>
                  <a:latin typeface="Calibri"/>
                  <a:ea typeface="Calibri"/>
                  <a:cs typeface="Calibri"/>
                  <a:sym typeface="Calibri"/>
                </a:rPr>
                <a:t>Conocimiento</a:t>
              </a:r>
              <a:endParaRPr sz="900">
                <a:solidFill>
                  <a:schemeClr val="lt1"/>
                </a:solidFill>
                <a:latin typeface="Calibri"/>
                <a:ea typeface="Calibri"/>
                <a:cs typeface="Calibri"/>
                <a:sym typeface="Calibri"/>
              </a:endParaRPr>
            </a:p>
          </p:txBody>
        </p:sp>
        <p:sp>
          <p:nvSpPr>
            <p:cNvPr id="694" name="Google Shape;694;p36"/>
            <p:cNvSpPr/>
            <p:nvPr/>
          </p:nvSpPr>
          <p:spPr>
            <a:xfrm>
              <a:off x="7459305" y="3595065"/>
              <a:ext cx="748443" cy="748443"/>
            </a:xfrm>
            <a:prstGeom prst="ellipse">
              <a:avLst/>
            </a:prstGeom>
            <a:solidFill>
              <a:srgbClr val="715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5" name="Google Shape;695;p36"/>
            <p:cNvSpPr txBox="1"/>
            <p:nvPr/>
          </p:nvSpPr>
          <p:spPr>
            <a:xfrm>
              <a:off x="7324044" y="3786076"/>
              <a:ext cx="1025444" cy="29296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s-MX" sz="900">
                  <a:solidFill>
                    <a:schemeClr val="lt1"/>
                  </a:solidFill>
                  <a:latin typeface="Calibri"/>
                  <a:ea typeface="Calibri"/>
                  <a:cs typeface="Calibri"/>
                  <a:sym typeface="Calibri"/>
                </a:rPr>
                <a:t>Organizar</a:t>
              </a:r>
              <a:endParaRPr/>
            </a:p>
            <a:p>
              <a:pPr indent="0" lvl="0" marL="0" marR="0" rtl="0" algn="ctr">
                <a:spcBef>
                  <a:spcPts val="0"/>
                </a:spcBef>
                <a:spcAft>
                  <a:spcPts val="0"/>
                </a:spcAft>
                <a:buNone/>
              </a:pPr>
              <a:r>
                <a:rPr lang="es-MX" sz="900">
                  <a:solidFill>
                    <a:schemeClr val="lt1"/>
                  </a:solidFill>
                  <a:latin typeface="Calibri"/>
                  <a:ea typeface="Calibri"/>
                  <a:cs typeface="Calibri"/>
                  <a:sym typeface="Calibri"/>
                </a:rPr>
                <a:t>Conocimiento</a:t>
              </a:r>
              <a:endParaRPr sz="900">
                <a:solidFill>
                  <a:schemeClr val="lt1"/>
                </a:solidFill>
                <a:latin typeface="Calibri"/>
                <a:ea typeface="Calibri"/>
                <a:cs typeface="Calibri"/>
                <a:sym typeface="Calibri"/>
              </a:endParaRPr>
            </a:p>
          </p:txBody>
        </p:sp>
        <p:sp>
          <p:nvSpPr>
            <p:cNvPr id="696" name="Google Shape;696;p36"/>
            <p:cNvSpPr/>
            <p:nvPr/>
          </p:nvSpPr>
          <p:spPr>
            <a:xfrm>
              <a:off x="6306445" y="4014944"/>
              <a:ext cx="748443" cy="748443"/>
            </a:xfrm>
            <a:prstGeom prst="ellipse">
              <a:avLst/>
            </a:prstGeom>
            <a:solidFill>
              <a:srgbClr val="92C1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7" name="Google Shape;697;p36"/>
            <p:cNvSpPr txBox="1"/>
            <p:nvPr/>
          </p:nvSpPr>
          <p:spPr>
            <a:xfrm>
              <a:off x="6171185" y="4205955"/>
              <a:ext cx="1025444" cy="29296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s-MX" sz="900">
                  <a:solidFill>
                    <a:schemeClr val="lt1"/>
                  </a:solidFill>
                  <a:latin typeface="Calibri"/>
                  <a:ea typeface="Calibri"/>
                  <a:cs typeface="Calibri"/>
                  <a:sym typeface="Calibri"/>
                </a:rPr>
                <a:t>Almacenar</a:t>
              </a:r>
              <a:endParaRPr/>
            </a:p>
            <a:p>
              <a:pPr indent="0" lvl="0" marL="0" marR="0" rtl="0" algn="ctr">
                <a:spcBef>
                  <a:spcPts val="0"/>
                </a:spcBef>
                <a:spcAft>
                  <a:spcPts val="0"/>
                </a:spcAft>
                <a:buNone/>
              </a:pPr>
              <a:r>
                <a:rPr lang="es-MX" sz="900">
                  <a:solidFill>
                    <a:schemeClr val="lt1"/>
                  </a:solidFill>
                  <a:latin typeface="Calibri"/>
                  <a:ea typeface="Calibri"/>
                  <a:cs typeface="Calibri"/>
                  <a:sym typeface="Calibri"/>
                </a:rPr>
                <a:t>Conocimiento</a:t>
              </a:r>
              <a:endParaRPr sz="900">
                <a:solidFill>
                  <a:schemeClr val="lt1"/>
                </a:solidFill>
                <a:latin typeface="Calibri"/>
                <a:ea typeface="Calibri"/>
                <a:cs typeface="Calibri"/>
                <a:sym typeface="Calibri"/>
              </a:endParaRPr>
            </a:p>
          </p:txBody>
        </p:sp>
        <p:sp>
          <p:nvSpPr>
            <p:cNvPr id="698" name="Google Shape;698;p36"/>
            <p:cNvSpPr/>
            <p:nvPr/>
          </p:nvSpPr>
          <p:spPr>
            <a:xfrm>
              <a:off x="5129444" y="3601365"/>
              <a:ext cx="748443" cy="748443"/>
            </a:xfrm>
            <a:prstGeom prst="ellipse">
              <a:avLst/>
            </a:prstGeom>
            <a:solidFill>
              <a:srgbClr val="FE78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9" name="Google Shape;699;p36"/>
            <p:cNvSpPr txBox="1"/>
            <p:nvPr/>
          </p:nvSpPr>
          <p:spPr>
            <a:xfrm>
              <a:off x="4994184" y="3792376"/>
              <a:ext cx="1025444" cy="29296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s-MX" sz="900">
                  <a:solidFill>
                    <a:schemeClr val="lt1"/>
                  </a:solidFill>
                  <a:latin typeface="Calibri"/>
                  <a:ea typeface="Calibri"/>
                  <a:cs typeface="Calibri"/>
                  <a:sym typeface="Calibri"/>
                </a:rPr>
                <a:t>Filtrar</a:t>
              </a:r>
              <a:endParaRPr/>
            </a:p>
            <a:p>
              <a:pPr indent="0" lvl="0" marL="0" marR="0" rtl="0" algn="ctr">
                <a:spcBef>
                  <a:spcPts val="0"/>
                </a:spcBef>
                <a:spcAft>
                  <a:spcPts val="0"/>
                </a:spcAft>
                <a:buNone/>
              </a:pPr>
              <a:r>
                <a:rPr lang="es-MX" sz="900">
                  <a:solidFill>
                    <a:schemeClr val="lt1"/>
                  </a:solidFill>
                  <a:latin typeface="Calibri"/>
                  <a:ea typeface="Calibri"/>
                  <a:cs typeface="Calibri"/>
                  <a:sym typeface="Calibri"/>
                </a:rPr>
                <a:t>Conocimiento</a:t>
              </a:r>
              <a:endParaRPr sz="900">
                <a:solidFill>
                  <a:schemeClr val="lt1"/>
                </a:solidFill>
                <a:latin typeface="Calibri"/>
                <a:ea typeface="Calibri"/>
                <a:cs typeface="Calibri"/>
                <a:sym typeface="Calibri"/>
              </a:endParaRPr>
            </a:p>
          </p:txBody>
        </p:sp>
        <p:sp>
          <p:nvSpPr>
            <p:cNvPr id="700" name="Google Shape;700;p36"/>
            <p:cNvSpPr/>
            <p:nvPr/>
          </p:nvSpPr>
          <p:spPr>
            <a:xfrm>
              <a:off x="4757133" y="2620671"/>
              <a:ext cx="748443" cy="748443"/>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1" name="Google Shape;701;p36"/>
            <p:cNvSpPr txBox="1"/>
            <p:nvPr/>
          </p:nvSpPr>
          <p:spPr>
            <a:xfrm>
              <a:off x="4621873" y="2811682"/>
              <a:ext cx="1025444" cy="29296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s-MX" sz="900">
                  <a:solidFill>
                    <a:schemeClr val="lt1"/>
                  </a:solidFill>
                  <a:latin typeface="Calibri"/>
                  <a:ea typeface="Calibri"/>
                  <a:cs typeface="Calibri"/>
                  <a:sym typeface="Calibri"/>
                </a:rPr>
                <a:t>Compartir</a:t>
              </a:r>
              <a:endParaRPr/>
            </a:p>
            <a:p>
              <a:pPr indent="0" lvl="0" marL="0" marR="0" rtl="0" algn="ctr">
                <a:spcBef>
                  <a:spcPts val="0"/>
                </a:spcBef>
                <a:spcAft>
                  <a:spcPts val="0"/>
                </a:spcAft>
                <a:buNone/>
              </a:pPr>
              <a:r>
                <a:rPr lang="es-MX" sz="900">
                  <a:solidFill>
                    <a:schemeClr val="lt1"/>
                  </a:solidFill>
                  <a:latin typeface="Calibri"/>
                  <a:ea typeface="Calibri"/>
                  <a:cs typeface="Calibri"/>
                  <a:sym typeface="Calibri"/>
                </a:rPr>
                <a:t>Conocimiento</a:t>
              </a:r>
              <a:endParaRPr sz="900">
                <a:solidFill>
                  <a:schemeClr val="lt1"/>
                </a:solidFill>
                <a:latin typeface="Calibri"/>
                <a:ea typeface="Calibri"/>
                <a:cs typeface="Calibri"/>
                <a:sym typeface="Calibri"/>
              </a:endParaRPr>
            </a:p>
          </p:txBody>
        </p:sp>
        <p:sp>
          <p:nvSpPr>
            <p:cNvPr id="702" name="Google Shape;702;p36"/>
            <p:cNvSpPr/>
            <p:nvPr/>
          </p:nvSpPr>
          <p:spPr>
            <a:xfrm>
              <a:off x="5181128" y="1639978"/>
              <a:ext cx="748443" cy="748443"/>
            </a:xfrm>
            <a:prstGeom prst="ellipse">
              <a:avLst/>
            </a:prstGeom>
            <a:solidFill>
              <a:srgbClr val="FFBF0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3" name="Google Shape;703;p36"/>
            <p:cNvSpPr txBox="1"/>
            <p:nvPr/>
          </p:nvSpPr>
          <p:spPr>
            <a:xfrm>
              <a:off x="5045867" y="1834568"/>
              <a:ext cx="1025444" cy="29296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s-MX" sz="900">
                  <a:solidFill>
                    <a:schemeClr val="lt1"/>
                  </a:solidFill>
                  <a:latin typeface="Calibri"/>
                  <a:ea typeface="Calibri"/>
                  <a:cs typeface="Calibri"/>
                  <a:sym typeface="Calibri"/>
                </a:rPr>
                <a:t>Usar</a:t>
              </a:r>
              <a:endParaRPr/>
            </a:p>
            <a:p>
              <a:pPr indent="0" lvl="0" marL="0" marR="0" rtl="0" algn="ctr">
                <a:spcBef>
                  <a:spcPts val="0"/>
                </a:spcBef>
                <a:spcAft>
                  <a:spcPts val="0"/>
                </a:spcAft>
                <a:buNone/>
              </a:pPr>
              <a:r>
                <a:rPr lang="es-MX" sz="900">
                  <a:solidFill>
                    <a:schemeClr val="lt1"/>
                  </a:solidFill>
                  <a:latin typeface="Calibri"/>
                  <a:ea typeface="Calibri"/>
                  <a:cs typeface="Calibri"/>
                  <a:sym typeface="Calibri"/>
                </a:rPr>
                <a:t>Conocimiento</a:t>
              </a:r>
              <a:endParaRPr sz="900">
                <a:solidFill>
                  <a:schemeClr val="lt1"/>
                </a:solidFill>
                <a:latin typeface="Calibri"/>
                <a:ea typeface="Calibri"/>
                <a:cs typeface="Calibri"/>
                <a:sym typeface="Calibri"/>
              </a:endParaRPr>
            </a:p>
          </p:txBody>
        </p:sp>
        <p:sp>
          <p:nvSpPr>
            <p:cNvPr id="704" name="Google Shape;704;p36"/>
            <p:cNvSpPr/>
            <p:nvPr/>
          </p:nvSpPr>
          <p:spPr>
            <a:xfrm rot="1388924">
              <a:off x="7196787" y="1670746"/>
              <a:ext cx="228341" cy="222089"/>
            </a:xfrm>
            <a:prstGeom prst="rightArrow">
              <a:avLst>
                <a:gd fmla="val 50000" name="adj1"/>
                <a:gd fmla="val 50000" name="adj2"/>
              </a:avLst>
            </a:prstGeom>
            <a:solidFill>
              <a:srgbClr val="FE78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705" name="Google Shape;705;p36"/>
            <p:cNvSpPr/>
            <p:nvPr/>
          </p:nvSpPr>
          <p:spPr>
            <a:xfrm rot="4091699">
              <a:off x="7974943" y="2408033"/>
              <a:ext cx="228341" cy="222089"/>
            </a:xfrm>
            <a:prstGeom prst="rightArrow">
              <a:avLst>
                <a:gd fmla="val 50000" name="adj1"/>
                <a:gd fmla="val 50000" name="adj2"/>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706" name="Google Shape;706;p36"/>
            <p:cNvSpPr/>
            <p:nvPr/>
          </p:nvSpPr>
          <p:spPr>
            <a:xfrm rot="7069954">
              <a:off x="8015775" y="3407805"/>
              <a:ext cx="228341" cy="222089"/>
            </a:xfrm>
            <a:prstGeom prst="rightArrow">
              <a:avLst>
                <a:gd fmla="val 50000" name="adj1"/>
                <a:gd fmla="val 50000" name="adj2"/>
              </a:avLst>
            </a:prstGeom>
            <a:solidFill>
              <a:srgbClr val="FFBF0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707" name="Google Shape;707;p36"/>
            <p:cNvSpPr/>
            <p:nvPr/>
          </p:nvSpPr>
          <p:spPr>
            <a:xfrm rot="9542403">
              <a:off x="7158613" y="4119099"/>
              <a:ext cx="228341" cy="222089"/>
            </a:xfrm>
            <a:prstGeom prst="rightArrow">
              <a:avLst>
                <a:gd fmla="val 50000" name="adj1"/>
                <a:gd fmla="val 50000" name="adj2"/>
              </a:avLst>
            </a:prstGeom>
            <a:solidFill>
              <a:srgbClr val="715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708" name="Google Shape;708;p36"/>
            <p:cNvSpPr/>
            <p:nvPr/>
          </p:nvSpPr>
          <p:spPr>
            <a:xfrm rot="-9544744">
              <a:off x="5941235" y="4106528"/>
              <a:ext cx="228341" cy="222089"/>
            </a:xfrm>
            <a:prstGeom prst="rightArrow">
              <a:avLst>
                <a:gd fmla="val 50000" name="adj1"/>
                <a:gd fmla="val 50000" name="adj2"/>
              </a:avLst>
            </a:prstGeom>
            <a:solidFill>
              <a:srgbClr val="92C1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709" name="Google Shape;709;p36"/>
            <p:cNvSpPr/>
            <p:nvPr/>
          </p:nvSpPr>
          <p:spPr>
            <a:xfrm rot="-6655399">
              <a:off x="5120320" y="3390307"/>
              <a:ext cx="228341" cy="222089"/>
            </a:xfrm>
            <a:prstGeom prst="rightArrow">
              <a:avLst>
                <a:gd fmla="val 50000" name="adj1"/>
                <a:gd fmla="val 50000" name="adj2"/>
              </a:avLst>
            </a:prstGeom>
            <a:solidFill>
              <a:srgbClr val="FE78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710" name="Google Shape;710;p36"/>
            <p:cNvSpPr/>
            <p:nvPr/>
          </p:nvSpPr>
          <p:spPr>
            <a:xfrm rot="-3625150">
              <a:off x="5119035" y="2341502"/>
              <a:ext cx="228341" cy="222089"/>
            </a:xfrm>
            <a:prstGeom prst="rightArrow">
              <a:avLst>
                <a:gd fmla="val 50000" name="adj1"/>
                <a:gd fmla="val 50000" name="adj2"/>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711" name="Google Shape;711;p36"/>
            <p:cNvSpPr/>
            <p:nvPr/>
          </p:nvSpPr>
          <p:spPr>
            <a:xfrm rot="-1209033">
              <a:off x="5950662" y="1698057"/>
              <a:ext cx="228341" cy="222089"/>
            </a:xfrm>
            <a:prstGeom prst="rightArrow">
              <a:avLst>
                <a:gd fmla="val 50000" name="adj1"/>
                <a:gd fmla="val 50000" name="adj2"/>
              </a:avLst>
            </a:prstGeom>
            <a:solidFill>
              <a:srgbClr val="FFBF0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pic>
          <p:nvPicPr>
            <p:cNvPr id="712" name="Google Shape;712;p36"/>
            <p:cNvPicPr preferRelativeResize="0"/>
            <p:nvPr/>
          </p:nvPicPr>
          <p:blipFill rotWithShape="1">
            <a:blip r:embed="rId4">
              <a:alphaModFix/>
            </a:blip>
            <a:srcRect b="0" l="0" r="0" t="0"/>
            <a:stretch/>
          </p:blipFill>
          <p:spPr>
            <a:xfrm rot="-2997459">
              <a:off x="6143576" y="1922693"/>
              <a:ext cx="991423" cy="1119075"/>
            </a:xfrm>
            <a:prstGeom prst="rect">
              <a:avLst/>
            </a:prstGeom>
            <a:noFill/>
            <a:ln>
              <a:noFill/>
            </a:ln>
          </p:spPr>
        </p:pic>
      </p:grpSp>
      <p:sp>
        <p:nvSpPr>
          <p:cNvPr id="713" name="Google Shape;713;p36"/>
          <p:cNvSpPr txBox="1"/>
          <p:nvPr/>
        </p:nvSpPr>
        <p:spPr>
          <a:xfrm>
            <a:off x="507793" y="912075"/>
            <a:ext cx="3892388" cy="3851312"/>
          </a:xfrm>
          <a:prstGeom prst="rect">
            <a:avLst/>
          </a:prstGeom>
          <a:noFill/>
          <a:ln>
            <a:noFill/>
          </a:ln>
        </p:spPr>
        <p:txBody>
          <a:bodyPr anchorCtr="0" anchor="t" bIns="0" lIns="0" spcFirstLastPara="1" rIns="0" wrap="square" tIns="0">
            <a:noAutofit/>
          </a:bodyPr>
          <a:lstStyle/>
          <a:p>
            <a:pPr indent="0" lvl="0" marL="7936" marR="0" rtl="0" algn="l">
              <a:spcBef>
                <a:spcPts val="0"/>
              </a:spcBef>
              <a:spcAft>
                <a:spcPts val="0"/>
              </a:spcAft>
              <a:buClr>
                <a:schemeClr val="dk1"/>
              </a:buClr>
              <a:buSzPts val="1600"/>
              <a:buFont typeface="Calibri"/>
              <a:buNone/>
            </a:pPr>
            <a:r>
              <a:rPr b="1" lang="es-MX" sz="1600">
                <a:solidFill>
                  <a:schemeClr val="dk1"/>
                </a:solidFill>
                <a:latin typeface="Calibri"/>
                <a:ea typeface="Calibri"/>
                <a:cs typeface="Calibri"/>
                <a:sym typeface="Calibri"/>
              </a:rPr>
              <a:t>GESTIÓN DEL CONOCIMIENTO</a:t>
            </a:r>
            <a:endParaRPr/>
          </a:p>
          <a:p>
            <a:pPr indent="-179388" lvl="0" marL="179388" marR="0" rtl="0" algn="l">
              <a:spcBef>
                <a:spcPts val="600"/>
              </a:spcBef>
              <a:spcAft>
                <a:spcPts val="0"/>
              </a:spcAft>
              <a:buClr>
                <a:schemeClr val="dk1"/>
              </a:buClr>
              <a:buSzPts val="1600"/>
              <a:buFont typeface="Arial"/>
              <a:buChar char="•"/>
            </a:pPr>
            <a:r>
              <a:rPr b="0" lang="es-MX" sz="1600">
                <a:solidFill>
                  <a:schemeClr val="dk1"/>
                </a:solidFill>
                <a:latin typeface="Calibri"/>
                <a:ea typeface="Calibri"/>
                <a:cs typeface="Calibri"/>
                <a:sym typeface="Calibri"/>
              </a:rPr>
              <a:t>Durante los proyectos se aprende mucho.</a:t>
            </a:r>
            <a:endParaRPr/>
          </a:p>
          <a:p>
            <a:pPr indent="0" lvl="0" marL="0" marR="0" rtl="0" algn="l">
              <a:spcBef>
                <a:spcPts val="0"/>
              </a:spcBef>
              <a:spcAft>
                <a:spcPts val="0"/>
              </a:spcAft>
              <a:buClr>
                <a:schemeClr val="dk1"/>
              </a:buClr>
              <a:buSzPts val="1600"/>
              <a:buFont typeface="Arial"/>
              <a:buNone/>
            </a:pPr>
            <a:r>
              <a:t/>
            </a:r>
            <a:endParaRPr b="0" sz="1600">
              <a:solidFill>
                <a:schemeClr val="dk1"/>
              </a:solidFill>
              <a:latin typeface="Calibri"/>
              <a:ea typeface="Calibri"/>
              <a:cs typeface="Calibri"/>
              <a:sym typeface="Calibri"/>
            </a:endParaRPr>
          </a:p>
          <a:p>
            <a:pPr indent="-179388" lvl="0" marL="179388" marR="0" rtl="0" algn="l">
              <a:spcBef>
                <a:spcPts val="0"/>
              </a:spcBef>
              <a:spcAft>
                <a:spcPts val="0"/>
              </a:spcAft>
              <a:buClr>
                <a:schemeClr val="dk1"/>
              </a:buClr>
              <a:buSzPts val="1600"/>
              <a:buFont typeface="Arial"/>
              <a:buChar char="•"/>
            </a:pPr>
            <a:r>
              <a:rPr b="0" lang="es-MX" sz="1600">
                <a:solidFill>
                  <a:schemeClr val="dk1"/>
                </a:solidFill>
                <a:latin typeface="Calibri"/>
                <a:ea typeface="Calibri"/>
                <a:cs typeface="Calibri"/>
                <a:sym typeface="Calibri"/>
              </a:rPr>
              <a:t>Parte del aprendizaje es específico del proyecto, tal como una manera más rápida de realizar un trabajo específico.</a:t>
            </a:r>
            <a:endParaRPr/>
          </a:p>
          <a:p>
            <a:pPr indent="0" lvl="0" marL="0" marR="0" rtl="0" algn="l">
              <a:spcBef>
                <a:spcPts val="0"/>
              </a:spcBef>
              <a:spcAft>
                <a:spcPts val="0"/>
              </a:spcAft>
              <a:buClr>
                <a:schemeClr val="dk1"/>
              </a:buClr>
              <a:buSzPts val="1600"/>
              <a:buFont typeface="Arial"/>
              <a:buNone/>
            </a:pPr>
            <a:r>
              <a:t/>
            </a:r>
            <a:endParaRPr b="0" sz="1600">
              <a:solidFill>
                <a:schemeClr val="dk1"/>
              </a:solidFill>
              <a:latin typeface="Calibri"/>
              <a:ea typeface="Calibri"/>
              <a:cs typeface="Calibri"/>
              <a:sym typeface="Calibri"/>
            </a:endParaRPr>
          </a:p>
          <a:p>
            <a:pPr indent="-179388" lvl="0" marL="179388" marR="0" rtl="0" algn="l">
              <a:spcBef>
                <a:spcPts val="0"/>
              </a:spcBef>
              <a:spcAft>
                <a:spcPts val="0"/>
              </a:spcAft>
              <a:buClr>
                <a:schemeClr val="dk1"/>
              </a:buClr>
              <a:buSzPts val="1600"/>
              <a:buFont typeface="Arial"/>
              <a:buChar char="•"/>
            </a:pPr>
            <a:r>
              <a:rPr b="0" lang="es-MX" sz="1600">
                <a:solidFill>
                  <a:schemeClr val="dk1"/>
                </a:solidFill>
                <a:latin typeface="Calibri"/>
                <a:ea typeface="Calibri"/>
                <a:cs typeface="Calibri"/>
                <a:sym typeface="Calibri"/>
              </a:rPr>
              <a:t>Algo del aprendizaje se puede compartir con otros equipos de proyecto para mejorar los resultados, tal como un enfoque de aseguramiento de calidad que resulta en menos defectos.</a:t>
            </a:r>
            <a:endParaRPr/>
          </a:p>
          <a:p>
            <a:pPr indent="0" lvl="0" marL="0" marR="0" rtl="0" algn="l">
              <a:spcBef>
                <a:spcPts val="0"/>
              </a:spcBef>
              <a:spcAft>
                <a:spcPts val="0"/>
              </a:spcAft>
              <a:buClr>
                <a:schemeClr val="dk1"/>
              </a:buClr>
              <a:buSzPts val="1600"/>
              <a:buFont typeface="Arial"/>
              <a:buNone/>
            </a:pPr>
            <a:r>
              <a:t/>
            </a:r>
            <a:endParaRPr b="0" sz="1600">
              <a:solidFill>
                <a:schemeClr val="dk1"/>
              </a:solidFill>
              <a:latin typeface="Calibri"/>
              <a:ea typeface="Calibri"/>
              <a:cs typeface="Calibri"/>
              <a:sym typeface="Calibri"/>
            </a:endParaRPr>
          </a:p>
          <a:p>
            <a:pPr indent="-179388" lvl="0" marL="179388" marR="0" rtl="0" algn="l">
              <a:spcBef>
                <a:spcPts val="0"/>
              </a:spcBef>
              <a:spcAft>
                <a:spcPts val="0"/>
              </a:spcAft>
              <a:buClr>
                <a:schemeClr val="dk1"/>
              </a:buClr>
              <a:buSzPts val="1600"/>
              <a:buFont typeface="Arial"/>
              <a:buChar char="•"/>
            </a:pPr>
            <a:r>
              <a:rPr b="0" lang="es-MX" sz="1600">
                <a:solidFill>
                  <a:schemeClr val="dk1"/>
                </a:solidFill>
                <a:latin typeface="Calibri"/>
                <a:ea typeface="Calibri"/>
                <a:cs typeface="Calibri"/>
                <a:sym typeface="Calibri"/>
              </a:rPr>
              <a:t>Aún se pueden compartir otros aprendizajes en toda la organización, tal como capacitar a los usuarios sobre cómo trabajar con una nueva aplicación de </a:t>
            </a:r>
            <a:r>
              <a:rPr b="0" i="1" lang="es-MX" sz="1600">
                <a:solidFill>
                  <a:schemeClr val="dk1"/>
                </a:solidFill>
                <a:latin typeface="Calibri"/>
                <a:ea typeface="Calibri"/>
                <a:cs typeface="Calibri"/>
                <a:sym typeface="Calibri"/>
              </a:rPr>
              <a:t>software.</a:t>
            </a:r>
            <a:endParaRPr b="0" i="1" sz="1600">
              <a:solidFill>
                <a:schemeClr val="dk1"/>
              </a:solidFill>
              <a:latin typeface="Calibri"/>
              <a:ea typeface="Calibri"/>
              <a:cs typeface="Calibri"/>
              <a:sym typeface="Calibri"/>
            </a:endParaRPr>
          </a:p>
        </p:txBody>
      </p:sp>
      <p:sp>
        <p:nvSpPr>
          <p:cNvPr id="714" name="Google Shape;714;p36"/>
          <p:cNvSpPr/>
          <p:nvPr/>
        </p:nvSpPr>
        <p:spPr>
          <a:xfrm>
            <a:off x="503238" y="376836"/>
            <a:ext cx="448329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APRENDIZAJE A LO LARGO DEL PROYECTO</a:t>
            </a:r>
            <a:endParaRPr sz="1000">
              <a:solidFill>
                <a:srgbClr val="A5A5A5"/>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37"/>
          <p:cNvSpPr txBox="1"/>
          <p:nvPr/>
        </p:nvSpPr>
        <p:spPr>
          <a:xfrm>
            <a:off x="503238" y="912076"/>
            <a:ext cx="3345951" cy="3578282"/>
          </a:xfrm>
          <a:prstGeom prst="rect">
            <a:avLst/>
          </a:prstGeom>
          <a:noFill/>
          <a:ln>
            <a:noFill/>
          </a:ln>
        </p:spPr>
        <p:txBody>
          <a:bodyPr anchorCtr="0" anchor="t" bIns="0" lIns="0" spcFirstLastPara="1" rIns="0" wrap="square" tIns="0">
            <a:noAutofit/>
          </a:bodyPr>
          <a:lstStyle/>
          <a:p>
            <a:pPr indent="0" lvl="0" marL="7936" marR="0" rtl="0" algn="l">
              <a:spcBef>
                <a:spcPts val="0"/>
              </a:spcBef>
              <a:spcAft>
                <a:spcPts val="0"/>
              </a:spcAft>
              <a:buClr>
                <a:schemeClr val="dk1"/>
              </a:buClr>
              <a:buSzPts val="1400"/>
              <a:buFont typeface="Calibri"/>
              <a:buNone/>
            </a:pPr>
            <a:r>
              <a:rPr b="1" lang="es-MX" sz="1400">
                <a:solidFill>
                  <a:schemeClr val="dk1"/>
                </a:solidFill>
                <a:latin typeface="Calibri"/>
                <a:ea typeface="Calibri"/>
                <a:cs typeface="Calibri"/>
                <a:sym typeface="Calibri"/>
              </a:rPr>
              <a:t>CONOCIMIENTO EXPLÍCITO</a:t>
            </a:r>
            <a:endParaRPr/>
          </a:p>
          <a:p>
            <a:pPr indent="-180975" lvl="0" marL="180975" marR="0" rtl="0" algn="l">
              <a:spcBef>
                <a:spcPts val="600"/>
              </a:spcBef>
              <a:spcAft>
                <a:spcPts val="0"/>
              </a:spcAft>
              <a:buClr>
                <a:schemeClr val="dk1"/>
              </a:buClr>
              <a:buSzPts val="1400"/>
              <a:buFont typeface="Arial"/>
              <a:buChar char="•"/>
            </a:pPr>
            <a:r>
              <a:rPr b="0" lang="es-MX" sz="1400">
                <a:solidFill>
                  <a:schemeClr val="dk1"/>
                </a:solidFill>
                <a:latin typeface="Calibri"/>
                <a:ea typeface="Calibri"/>
                <a:cs typeface="Calibri"/>
                <a:sym typeface="Calibri"/>
              </a:rPr>
              <a:t>El conocimiento explícito puede codificarse fácilmente mediante palabras, imágenes o números.</a:t>
            </a:r>
            <a:endParaRPr/>
          </a:p>
          <a:p>
            <a:pPr indent="-179388" lvl="1" marL="360363" marR="0" rtl="0" algn="l">
              <a:spcBef>
                <a:spcPts val="0"/>
              </a:spcBef>
              <a:spcAft>
                <a:spcPts val="0"/>
              </a:spcAft>
              <a:buClr>
                <a:schemeClr val="dk1"/>
              </a:buClr>
              <a:buSzPts val="1400"/>
              <a:buFont typeface="Arial"/>
              <a:buChar char="•"/>
            </a:pPr>
            <a:r>
              <a:rPr b="1" i="0" lang="es-MX" sz="1400" u="none" cap="none" strike="noStrike">
                <a:solidFill>
                  <a:schemeClr val="dk1"/>
                </a:solidFill>
                <a:latin typeface="Calibri"/>
                <a:ea typeface="Calibri"/>
                <a:cs typeface="Calibri"/>
                <a:sym typeface="Calibri"/>
              </a:rPr>
              <a:t>Por ejemplo</a:t>
            </a:r>
            <a:r>
              <a:rPr b="1" i="1" lang="es-MX" sz="1400" u="none" cap="none" strike="noStrike">
                <a:solidFill>
                  <a:schemeClr val="dk1"/>
                </a:solidFill>
                <a:latin typeface="Calibri"/>
                <a:ea typeface="Calibri"/>
                <a:cs typeface="Calibri"/>
                <a:sym typeface="Calibri"/>
              </a:rPr>
              <a:t>, </a:t>
            </a:r>
            <a:r>
              <a:rPr b="0" i="0" lang="es-MX" sz="1400" u="none" cap="none" strike="noStrike">
                <a:solidFill>
                  <a:schemeClr val="dk1"/>
                </a:solidFill>
                <a:latin typeface="Calibri"/>
                <a:ea typeface="Calibri"/>
                <a:cs typeface="Calibri"/>
                <a:sym typeface="Calibri"/>
              </a:rPr>
              <a:t>los pasos para un nuevo proceso constituyen conocimiento explícito que se puede documentar.</a:t>
            </a:r>
            <a:endParaRPr/>
          </a:p>
          <a:p>
            <a:pPr indent="-196850" lvl="1" marL="7429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180975" lvl="0" marL="180975" marR="0" rtl="0" algn="l">
              <a:spcBef>
                <a:spcPts val="0"/>
              </a:spcBef>
              <a:spcAft>
                <a:spcPts val="0"/>
              </a:spcAft>
              <a:buClr>
                <a:schemeClr val="dk1"/>
              </a:buClr>
              <a:buSzPts val="1400"/>
              <a:buFont typeface="Arial"/>
              <a:buChar char="•"/>
            </a:pPr>
            <a:r>
              <a:rPr b="0" lang="es-MX" sz="1400">
                <a:solidFill>
                  <a:schemeClr val="dk1"/>
                </a:solidFill>
                <a:latin typeface="Calibri"/>
                <a:ea typeface="Calibri"/>
                <a:cs typeface="Calibri"/>
                <a:sym typeface="Calibri"/>
              </a:rPr>
              <a:t>El conocimiento explícito se puede distribuir utilizando herramientas de gestión de la información para vincular a las personas con la información, tales como:</a:t>
            </a:r>
            <a:endParaRPr/>
          </a:p>
          <a:p>
            <a:pPr indent="-179388" lvl="1" marL="360363" marR="0" rtl="0" algn="l">
              <a:spcBef>
                <a:spcPts val="0"/>
              </a:spcBef>
              <a:spcAft>
                <a:spcPts val="0"/>
              </a:spcAft>
              <a:buClr>
                <a:schemeClr val="dk1"/>
              </a:buClr>
              <a:buSzPts val="1400"/>
              <a:buFont typeface="Arial"/>
              <a:buChar char="•"/>
            </a:pPr>
            <a:r>
              <a:rPr b="0" i="0" lang="es-MX" sz="1400" u="none" cap="none" strike="noStrike">
                <a:solidFill>
                  <a:schemeClr val="dk1"/>
                </a:solidFill>
                <a:latin typeface="Calibri"/>
                <a:ea typeface="Calibri"/>
                <a:cs typeface="Calibri"/>
                <a:sym typeface="Calibri"/>
              </a:rPr>
              <a:t>Manuales,</a:t>
            </a:r>
            <a:endParaRPr/>
          </a:p>
          <a:p>
            <a:pPr indent="-179388" lvl="1" marL="360363" marR="0" rtl="0" algn="l">
              <a:spcBef>
                <a:spcPts val="0"/>
              </a:spcBef>
              <a:spcAft>
                <a:spcPts val="0"/>
              </a:spcAft>
              <a:buClr>
                <a:schemeClr val="dk1"/>
              </a:buClr>
              <a:buSzPts val="1400"/>
              <a:buFont typeface="Arial"/>
              <a:buChar char="•"/>
            </a:pPr>
            <a:r>
              <a:rPr b="0" i="0" lang="es-MX" sz="1400" u="none" cap="none" strike="noStrike">
                <a:solidFill>
                  <a:schemeClr val="dk1"/>
                </a:solidFill>
                <a:latin typeface="Calibri"/>
                <a:ea typeface="Calibri"/>
                <a:cs typeface="Calibri"/>
                <a:sym typeface="Calibri"/>
              </a:rPr>
              <a:t>Registros,</a:t>
            </a:r>
            <a:endParaRPr/>
          </a:p>
          <a:p>
            <a:pPr indent="-179388" lvl="1" marL="360363" marR="0" rtl="0" algn="l">
              <a:spcBef>
                <a:spcPts val="0"/>
              </a:spcBef>
              <a:spcAft>
                <a:spcPts val="0"/>
              </a:spcAft>
              <a:buClr>
                <a:schemeClr val="dk1"/>
              </a:buClr>
              <a:buSzPts val="1400"/>
              <a:buFont typeface="Arial"/>
              <a:buChar char="•"/>
            </a:pPr>
            <a:r>
              <a:rPr b="0" i="0" lang="es-MX" sz="1400" u="none" cap="none" strike="noStrike">
                <a:solidFill>
                  <a:schemeClr val="dk1"/>
                </a:solidFill>
                <a:latin typeface="Calibri"/>
                <a:ea typeface="Calibri"/>
                <a:cs typeface="Calibri"/>
                <a:sym typeface="Calibri"/>
              </a:rPr>
              <a:t>Búsquedas web y</a:t>
            </a:r>
            <a:endParaRPr/>
          </a:p>
          <a:p>
            <a:pPr indent="-179388" lvl="1" marL="360363" marR="0" rtl="0" algn="l">
              <a:spcBef>
                <a:spcPts val="0"/>
              </a:spcBef>
              <a:spcAft>
                <a:spcPts val="0"/>
              </a:spcAft>
              <a:buClr>
                <a:schemeClr val="dk1"/>
              </a:buClr>
              <a:buSzPts val="1400"/>
              <a:buFont typeface="Arial"/>
              <a:buChar char="•"/>
            </a:pPr>
            <a:r>
              <a:rPr b="0" i="0" lang="es-MX" sz="1400" u="none" cap="none" strike="noStrike">
                <a:solidFill>
                  <a:schemeClr val="dk1"/>
                </a:solidFill>
                <a:latin typeface="Calibri"/>
                <a:ea typeface="Calibri"/>
                <a:cs typeface="Calibri"/>
                <a:sym typeface="Calibri"/>
              </a:rPr>
              <a:t>Bases de datos.</a:t>
            </a:r>
            <a:endParaRPr b="0" i="0" sz="1400" u="none" cap="none" strike="noStrike">
              <a:solidFill>
                <a:schemeClr val="dk1"/>
              </a:solidFill>
              <a:latin typeface="Calibri"/>
              <a:ea typeface="Calibri"/>
              <a:cs typeface="Calibri"/>
              <a:sym typeface="Calibri"/>
            </a:endParaRPr>
          </a:p>
        </p:txBody>
      </p:sp>
      <p:sp>
        <p:nvSpPr>
          <p:cNvPr id="721" name="Google Shape;721;p37"/>
          <p:cNvSpPr/>
          <p:nvPr/>
        </p:nvSpPr>
        <p:spPr>
          <a:xfrm>
            <a:off x="503238" y="376836"/>
            <a:ext cx="448329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APRENDIZAJE A LO LARGO DEL PROYECTO</a:t>
            </a:r>
            <a:endParaRPr sz="1000">
              <a:solidFill>
                <a:srgbClr val="A5A5A5"/>
              </a:solidFill>
              <a:latin typeface="Calibri"/>
              <a:ea typeface="Calibri"/>
              <a:cs typeface="Calibri"/>
              <a:sym typeface="Calibri"/>
            </a:endParaRPr>
          </a:p>
        </p:txBody>
      </p:sp>
      <p:pic>
        <p:nvPicPr>
          <p:cNvPr id="722" name="Google Shape;722;p37"/>
          <p:cNvPicPr preferRelativeResize="0"/>
          <p:nvPr/>
        </p:nvPicPr>
        <p:blipFill rotWithShape="1">
          <a:blip r:embed="rId3">
            <a:alphaModFix/>
          </a:blip>
          <a:srcRect b="0" l="0" r="0" t="0"/>
          <a:stretch/>
        </p:blipFill>
        <p:spPr>
          <a:xfrm>
            <a:off x="4067174" y="912812"/>
            <a:ext cx="5076825" cy="4321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38"/>
          <p:cNvSpPr txBox="1"/>
          <p:nvPr/>
        </p:nvSpPr>
        <p:spPr>
          <a:xfrm>
            <a:off x="503238" y="912813"/>
            <a:ext cx="3433036" cy="365260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400"/>
              <a:buFont typeface="Arial"/>
              <a:buNone/>
            </a:pPr>
            <a:r>
              <a:rPr b="1" lang="es-MX" sz="1400">
                <a:solidFill>
                  <a:schemeClr val="dk1"/>
                </a:solidFill>
                <a:latin typeface="Calibri"/>
                <a:ea typeface="Calibri"/>
                <a:cs typeface="Calibri"/>
                <a:sym typeface="Calibri"/>
              </a:rPr>
              <a:t>CONOCIMIENTO TÁCITO</a:t>
            </a:r>
            <a:endParaRPr/>
          </a:p>
          <a:p>
            <a:pPr indent="-225425" lvl="0" marL="225425" marR="0" rtl="0" algn="l">
              <a:spcBef>
                <a:spcPts val="600"/>
              </a:spcBef>
              <a:spcAft>
                <a:spcPts val="0"/>
              </a:spcAft>
              <a:buClr>
                <a:schemeClr val="dk1"/>
              </a:buClr>
              <a:buSzPts val="1400"/>
              <a:buFont typeface="Arial"/>
              <a:buChar char="•"/>
            </a:pPr>
            <a:r>
              <a:rPr lang="es-MX" sz="1400">
                <a:solidFill>
                  <a:schemeClr val="dk1"/>
                </a:solidFill>
                <a:latin typeface="Calibri"/>
                <a:ea typeface="Calibri"/>
                <a:cs typeface="Calibri"/>
                <a:sym typeface="Calibri"/>
              </a:rPr>
              <a:t>Es difícil de expresar, ya que no se puede codificar. Se compone de:</a:t>
            </a:r>
            <a:endParaRPr/>
          </a:p>
          <a:p>
            <a:pPr indent="-182562" lvl="1" marL="407988" marR="0" rtl="0" algn="l">
              <a:spcBef>
                <a:spcPts val="0"/>
              </a:spcBef>
              <a:spcAft>
                <a:spcPts val="0"/>
              </a:spcAft>
              <a:buClr>
                <a:schemeClr val="dk1"/>
              </a:buClr>
              <a:buSzPts val="1400"/>
              <a:buFont typeface="Arial"/>
              <a:buChar char="•"/>
            </a:pPr>
            <a:r>
              <a:rPr b="0" i="0" lang="es-MX" sz="1400" u="none" cap="none" strike="noStrike">
                <a:solidFill>
                  <a:schemeClr val="dk1"/>
                </a:solidFill>
                <a:latin typeface="Calibri"/>
                <a:ea typeface="Calibri"/>
                <a:cs typeface="Calibri"/>
                <a:sym typeface="Calibri"/>
              </a:rPr>
              <a:t>Experiencia,</a:t>
            </a:r>
            <a:endParaRPr/>
          </a:p>
          <a:p>
            <a:pPr indent="-182562" lvl="1" marL="407988" marR="0" rtl="0" algn="l">
              <a:spcBef>
                <a:spcPts val="0"/>
              </a:spcBef>
              <a:spcAft>
                <a:spcPts val="0"/>
              </a:spcAft>
              <a:buClr>
                <a:schemeClr val="dk1"/>
              </a:buClr>
              <a:buSzPts val="1400"/>
              <a:buFont typeface="Arial"/>
              <a:buChar char="•"/>
            </a:pPr>
            <a:r>
              <a:rPr b="0" i="0" lang="es-MX" sz="1400" u="none" cap="none" strike="noStrike">
                <a:solidFill>
                  <a:schemeClr val="dk1"/>
                </a:solidFill>
                <a:latin typeface="Calibri"/>
                <a:ea typeface="Calibri"/>
                <a:cs typeface="Calibri"/>
                <a:sym typeface="Calibri"/>
              </a:rPr>
              <a:t>Percepciones, </a:t>
            </a:r>
            <a:endParaRPr/>
          </a:p>
          <a:p>
            <a:pPr indent="-182562" lvl="1" marL="407988" marR="0" rtl="0" algn="l">
              <a:spcBef>
                <a:spcPts val="0"/>
              </a:spcBef>
              <a:spcAft>
                <a:spcPts val="0"/>
              </a:spcAft>
              <a:buClr>
                <a:schemeClr val="dk1"/>
              </a:buClr>
              <a:buSzPts val="1400"/>
              <a:buFont typeface="Arial"/>
              <a:buChar char="•"/>
            </a:pPr>
            <a:r>
              <a:rPr b="0" i="0" lang="es-MX" sz="1400" u="none" cap="none" strike="noStrike">
                <a:solidFill>
                  <a:schemeClr val="dk1"/>
                </a:solidFill>
                <a:latin typeface="Calibri"/>
                <a:ea typeface="Calibri"/>
                <a:cs typeface="Calibri"/>
                <a:sym typeface="Calibri"/>
              </a:rPr>
              <a:t>Conocimiento práctico o habilidad.</a:t>
            </a:r>
            <a:endParaRPr/>
          </a:p>
          <a:p>
            <a:pPr indent="0" lvl="1" marL="45720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225425" lvl="0" marL="225425" marR="0" rtl="0" algn="l">
              <a:spcBef>
                <a:spcPts val="0"/>
              </a:spcBef>
              <a:spcAft>
                <a:spcPts val="0"/>
              </a:spcAft>
              <a:buClr>
                <a:schemeClr val="dk1"/>
              </a:buClr>
              <a:buSzPts val="1400"/>
              <a:buFont typeface="Arial"/>
              <a:buChar char="•"/>
            </a:pPr>
            <a:r>
              <a:rPr lang="es-MX" sz="1400">
                <a:solidFill>
                  <a:schemeClr val="dk1"/>
                </a:solidFill>
                <a:latin typeface="Calibri"/>
                <a:ea typeface="Calibri"/>
                <a:cs typeface="Calibri"/>
                <a:sym typeface="Calibri"/>
              </a:rPr>
              <a:t>Se comparte vinculando a las personas que necesitan el conocimiento con las personas que tienen ese conocimiento:</a:t>
            </a:r>
            <a:endParaRPr/>
          </a:p>
          <a:p>
            <a:pPr indent="-182562" lvl="1" marL="407988" marR="0" rtl="0" algn="l">
              <a:spcBef>
                <a:spcPts val="0"/>
              </a:spcBef>
              <a:spcAft>
                <a:spcPts val="0"/>
              </a:spcAft>
              <a:buClr>
                <a:schemeClr val="dk1"/>
              </a:buClr>
              <a:buSzPts val="1400"/>
              <a:buFont typeface="Arial"/>
              <a:buChar char="•"/>
            </a:pPr>
            <a:r>
              <a:rPr b="0" i="1" lang="es-MX" sz="1400" u="none" cap="none" strike="noStrike">
                <a:solidFill>
                  <a:schemeClr val="dk1"/>
                </a:solidFill>
                <a:latin typeface="Calibri"/>
                <a:ea typeface="Calibri"/>
                <a:cs typeface="Calibri"/>
                <a:sym typeface="Calibri"/>
              </a:rPr>
              <a:t>Networking</a:t>
            </a:r>
            <a:r>
              <a:rPr b="0" i="0" lang="es-MX" sz="1400" u="none" cap="none" strike="noStrike">
                <a:solidFill>
                  <a:schemeClr val="dk1"/>
                </a:solidFill>
                <a:latin typeface="Calibri"/>
                <a:ea typeface="Calibri"/>
                <a:cs typeface="Calibri"/>
                <a:sym typeface="Calibri"/>
              </a:rPr>
              <a:t>,</a:t>
            </a:r>
            <a:endParaRPr/>
          </a:p>
          <a:p>
            <a:pPr indent="-182562" lvl="1" marL="407988" marR="0" rtl="0" algn="l">
              <a:spcBef>
                <a:spcPts val="0"/>
              </a:spcBef>
              <a:spcAft>
                <a:spcPts val="0"/>
              </a:spcAft>
              <a:buClr>
                <a:schemeClr val="dk1"/>
              </a:buClr>
              <a:buSzPts val="1400"/>
              <a:buFont typeface="Arial"/>
              <a:buChar char="•"/>
            </a:pPr>
            <a:r>
              <a:rPr b="0" i="0" lang="es-MX" sz="1400" u="none" cap="none" strike="noStrike">
                <a:solidFill>
                  <a:schemeClr val="dk1"/>
                </a:solidFill>
                <a:latin typeface="Calibri"/>
                <a:ea typeface="Calibri"/>
                <a:cs typeface="Calibri"/>
                <a:sym typeface="Calibri"/>
              </a:rPr>
              <a:t>Entrevistas,</a:t>
            </a:r>
            <a:endParaRPr/>
          </a:p>
          <a:p>
            <a:pPr indent="-182562" lvl="1" marL="407988" marR="0" rtl="0" algn="l">
              <a:spcBef>
                <a:spcPts val="0"/>
              </a:spcBef>
              <a:spcAft>
                <a:spcPts val="0"/>
              </a:spcAft>
              <a:buClr>
                <a:schemeClr val="dk1"/>
              </a:buClr>
              <a:buSzPts val="1400"/>
              <a:buFont typeface="Arial"/>
              <a:buChar char="•"/>
            </a:pPr>
            <a:r>
              <a:rPr b="0" i="0" lang="es-MX" sz="1400" u="none" cap="none" strike="noStrike">
                <a:solidFill>
                  <a:schemeClr val="dk1"/>
                </a:solidFill>
                <a:latin typeface="Calibri"/>
                <a:ea typeface="Calibri"/>
                <a:cs typeface="Calibri"/>
                <a:sym typeface="Calibri"/>
              </a:rPr>
              <a:t>Observación del trabajo,</a:t>
            </a:r>
            <a:endParaRPr/>
          </a:p>
          <a:p>
            <a:pPr indent="-182562" lvl="1" marL="407988" marR="0" rtl="0" algn="l">
              <a:spcBef>
                <a:spcPts val="0"/>
              </a:spcBef>
              <a:spcAft>
                <a:spcPts val="0"/>
              </a:spcAft>
              <a:buClr>
                <a:schemeClr val="dk1"/>
              </a:buClr>
              <a:buSzPts val="1400"/>
              <a:buFont typeface="Arial"/>
              <a:buChar char="•"/>
            </a:pPr>
            <a:r>
              <a:rPr b="0" i="0" lang="es-MX" sz="1400" u="none" cap="none" strike="noStrike">
                <a:solidFill>
                  <a:schemeClr val="dk1"/>
                </a:solidFill>
                <a:latin typeface="Calibri"/>
                <a:ea typeface="Calibri"/>
                <a:cs typeface="Calibri"/>
                <a:sym typeface="Calibri"/>
              </a:rPr>
              <a:t>Foros de discusión,</a:t>
            </a:r>
            <a:endParaRPr/>
          </a:p>
          <a:p>
            <a:pPr indent="-182562" lvl="1" marL="407988" marR="0" rtl="0" algn="l">
              <a:spcBef>
                <a:spcPts val="0"/>
              </a:spcBef>
              <a:spcAft>
                <a:spcPts val="0"/>
              </a:spcAft>
              <a:buClr>
                <a:schemeClr val="dk1"/>
              </a:buClr>
              <a:buSzPts val="1400"/>
              <a:buFont typeface="Arial"/>
              <a:buChar char="•"/>
            </a:pPr>
            <a:r>
              <a:rPr b="0" i="0" lang="es-MX" sz="1400" u="none" cap="none" strike="noStrike">
                <a:solidFill>
                  <a:schemeClr val="dk1"/>
                </a:solidFill>
                <a:latin typeface="Calibri"/>
                <a:ea typeface="Calibri"/>
                <a:cs typeface="Calibri"/>
                <a:sym typeface="Calibri"/>
              </a:rPr>
              <a:t>Talleres u otros métodos similares.</a:t>
            </a:r>
            <a:endParaRPr b="1" i="0" sz="1600" u="none" cap="none" strike="noStrike">
              <a:solidFill>
                <a:schemeClr val="dk1"/>
              </a:solidFill>
              <a:latin typeface="Calibri"/>
              <a:ea typeface="Calibri"/>
              <a:cs typeface="Calibri"/>
              <a:sym typeface="Calibri"/>
            </a:endParaRPr>
          </a:p>
        </p:txBody>
      </p:sp>
      <p:sp>
        <p:nvSpPr>
          <p:cNvPr id="729" name="Google Shape;729;p38"/>
          <p:cNvSpPr/>
          <p:nvPr/>
        </p:nvSpPr>
        <p:spPr>
          <a:xfrm>
            <a:off x="503238" y="376836"/>
            <a:ext cx="448329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APRENDIZAJE A LO LARGO DEL PROYECTO</a:t>
            </a:r>
            <a:endParaRPr sz="1000">
              <a:solidFill>
                <a:srgbClr val="A5A5A5"/>
              </a:solidFill>
              <a:latin typeface="Calibri"/>
              <a:ea typeface="Calibri"/>
              <a:cs typeface="Calibri"/>
              <a:sym typeface="Calibri"/>
            </a:endParaRPr>
          </a:p>
        </p:txBody>
      </p:sp>
      <p:pic>
        <p:nvPicPr>
          <p:cNvPr id="730" name="Google Shape;730;p38"/>
          <p:cNvPicPr preferRelativeResize="0"/>
          <p:nvPr/>
        </p:nvPicPr>
        <p:blipFill rotWithShape="1">
          <a:blip r:embed="rId3">
            <a:alphaModFix/>
          </a:blip>
          <a:srcRect b="0" l="0" r="0" t="-16097"/>
          <a:stretch/>
        </p:blipFill>
        <p:spPr>
          <a:xfrm>
            <a:off x="4067175" y="1384663"/>
            <a:ext cx="5076825" cy="2729990"/>
          </a:xfrm>
          <a:prstGeom prst="rect">
            <a:avLst/>
          </a:prstGeom>
          <a:solidFill>
            <a:srgbClr val="000000"/>
          </a:solid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39"/>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36" name="Google Shape;736;p39"/>
          <p:cNvGrpSpPr/>
          <p:nvPr/>
        </p:nvGrpSpPr>
        <p:grpSpPr>
          <a:xfrm>
            <a:off x="2506315" y="2194222"/>
            <a:ext cx="4581728" cy="1326557"/>
            <a:chOff x="2403187" y="2211377"/>
            <a:chExt cx="4581728" cy="1326557"/>
          </a:xfrm>
        </p:grpSpPr>
        <p:sp>
          <p:nvSpPr>
            <p:cNvPr id="737" name="Google Shape;737;p39"/>
            <p:cNvSpPr txBox="1"/>
            <p:nvPr/>
          </p:nvSpPr>
          <p:spPr>
            <a:xfrm>
              <a:off x="2403187"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MX" sz="3600">
                  <a:solidFill>
                    <a:schemeClr val="lt1"/>
                  </a:solidFill>
                  <a:latin typeface="Arial"/>
                  <a:ea typeface="Arial"/>
                  <a:cs typeface="Arial"/>
                  <a:sym typeface="Arial"/>
                </a:rPr>
                <a:t>CONCLUSIONES</a:t>
              </a:r>
              <a:br>
                <a:rPr lang="es-MX" sz="3600">
                  <a:solidFill>
                    <a:schemeClr val="lt1"/>
                  </a:solidFill>
                  <a:latin typeface="Arial"/>
                  <a:ea typeface="Arial"/>
                  <a:cs typeface="Arial"/>
                  <a:sym typeface="Arial"/>
                </a:rPr>
              </a:br>
              <a:r>
                <a:rPr b="1" lang="es-MX" sz="3600">
                  <a:solidFill>
                    <a:schemeClr val="lt1"/>
                  </a:solidFill>
                  <a:latin typeface="Arial"/>
                  <a:ea typeface="Arial"/>
                  <a:cs typeface="Arial"/>
                  <a:sym typeface="Arial"/>
                </a:rPr>
                <a:t>MÁS REFERENCIAS</a:t>
              </a:r>
              <a:endParaRPr/>
            </a:p>
          </p:txBody>
        </p:sp>
        <p:pic>
          <p:nvPicPr>
            <p:cNvPr id="738" name="Google Shape;738;p39"/>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739" name="Google Shape;739;p39"/>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4"/>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 name="Google Shape;74;p4"/>
          <p:cNvSpPr txBox="1"/>
          <p:nvPr/>
        </p:nvSpPr>
        <p:spPr>
          <a:xfrm>
            <a:off x="1008064" y="3169974"/>
            <a:ext cx="6520497"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MX" sz="2800">
                <a:solidFill>
                  <a:schemeClr val="lt1"/>
                </a:solidFill>
                <a:latin typeface="Arial"/>
                <a:ea typeface="Arial"/>
                <a:cs typeface="Arial"/>
                <a:sym typeface="Arial"/>
              </a:rPr>
              <a:t>PRINCIPIOS PARA </a:t>
            </a:r>
            <a:br>
              <a:rPr b="1" lang="es-MX" sz="2800">
                <a:solidFill>
                  <a:schemeClr val="lt1"/>
                </a:solidFill>
                <a:latin typeface="Arial"/>
                <a:ea typeface="Arial"/>
                <a:cs typeface="Arial"/>
                <a:sym typeface="Arial"/>
              </a:rPr>
            </a:br>
            <a:r>
              <a:rPr b="1" lang="es-MX" sz="2800">
                <a:solidFill>
                  <a:schemeClr val="lt1"/>
                </a:solidFill>
                <a:latin typeface="Arial"/>
                <a:ea typeface="Arial"/>
                <a:cs typeface="Arial"/>
                <a:sym typeface="Arial"/>
              </a:rPr>
              <a:t>LA GESTIÓN DE PROYECTOS</a:t>
            </a:r>
            <a:endParaRPr b="1" sz="2800">
              <a:solidFill>
                <a:schemeClr val="lt1"/>
              </a:solidFill>
              <a:latin typeface="Arial"/>
              <a:ea typeface="Arial"/>
              <a:cs typeface="Arial"/>
              <a:sym typeface="Arial"/>
            </a:endParaRPr>
          </a:p>
        </p:txBody>
      </p:sp>
      <p:pic>
        <p:nvPicPr>
          <p:cNvPr id="75" name="Google Shape;75;p4"/>
          <p:cNvPicPr preferRelativeResize="0"/>
          <p:nvPr/>
        </p:nvPicPr>
        <p:blipFill rotWithShape="1">
          <a:blip r:embed="rId3">
            <a:alphaModFix/>
          </a:blip>
          <a:srcRect b="0" l="0" r="0" t="0"/>
          <a:stretch/>
        </p:blipFill>
        <p:spPr>
          <a:xfrm>
            <a:off x="1008065" y="2869612"/>
            <a:ext cx="195423" cy="20125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40"/>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6" name="Google Shape;746;p40"/>
          <p:cNvSpPr txBox="1"/>
          <p:nvPr/>
        </p:nvSpPr>
        <p:spPr>
          <a:xfrm>
            <a:off x="1279545" y="912813"/>
            <a:ext cx="5072810" cy="34470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400">
                <a:solidFill>
                  <a:schemeClr val="dk1"/>
                </a:solidFill>
                <a:latin typeface="Calibri"/>
                <a:ea typeface="Calibri"/>
                <a:cs typeface="Calibri"/>
                <a:sym typeface="Calibri"/>
              </a:rPr>
              <a:t>Los proyectos se ejecutan dentro de las organizaciones en un contexto ampliado, es decir, se ejecutan múltiples proyectos que tienen que ser agrupados y administrados de forma centralizada en programas y portafolios.</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s-MX" sz="1400">
                <a:solidFill>
                  <a:schemeClr val="dk1"/>
                </a:solidFill>
                <a:latin typeface="Calibri"/>
                <a:ea typeface="Calibri"/>
                <a:cs typeface="Calibri"/>
                <a:sym typeface="Calibri"/>
              </a:rPr>
              <a:t>Los productos y servicios dentro de una organización tienen un ciclo de vida y durante este ciclo de vida se pueden formular proyectos para mejorarlos y así enfrentar las necesidades de los clientes.</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s-MX" sz="1400">
                <a:solidFill>
                  <a:schemeClr val="dk1"/>
                </a:solidFill>
                <a:latin typeface="Calibri"/>
                <a:ea typeface="Calibri"/>
                <a:cs typeface="Calibri"/>
                <a:sym typeface="Calibri"/>
              </a:rPr>
              <a:t>Los interesados con influencia positiva son aquellos que “ven beneficios” cuando el proyecto cumple sus objetivos de forma exitosa. Se convierten en aliados del proyecto.</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s-MX" sz="1400">
                <a:solidFill>
                  <a:schemeClr val="dk1"/>
                </a:solidFill>
                <a:latin typeface="Calibri"/>
                <a:ea typeface="Calibri"/>
                <a:cs typeface="Calibri"/>
                <a:sym typeface="Calibri"/>
              </a:rPr>
              <a:t>Los interesados con influencia negativa son aquellos que “ven perjuicios” cuando el proyecto cumple sus objetivos de forma exitosa. Ellos pueden poner en riesgo el proyecto.</a:t>
            </a:r>
            <a:endParaRPr sz="1600">
              <a:solidFill>
                <a:schemeClr val="dk1"/>
              </a:solidFill>
              <a:latin typeface="Calibri"/>
              <a:ea typeface="Calibri"/>
              <a:cs typeface="Calibri"/>
              <a:sym typeface="Calibri"/>
            </a:endParaRPr>
          </a:p>
        </p:txBody>
      </p:sp>
      <p:pic>
        <p:nvPicPr>
          <p:cNvPr id="747" name="Google Shape;747;p40"/>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pic>
        <p:nvPicPr>
          <p:cNvPr id="748" name="Google Shape;748;p40"/>
          <p:cNvPicPr preferRelativeResize="0"/>
          <p:nvPr/>
        </p:nvPicPr>
        <p:blipFill rotWithShape="1">
          <a:blip r:embed="rId3">
            <a:alphaModFix/>
          </a:blip>
          <a:srcRect b="0" l="0" r="0" t="0"/>
          <a:stretch/>
        </p:blipFill>
        <p:spPr>
          <a:xfrm>
            <a:off x="1011260" y="2033550"/>
            <a:ext cx="114138" cy="117546"/>
          </a:xfrm>
          <a:prstGeom prst="rect">
            <a:avLst/>
          </a:prstGeom>
          <a:noFill/>
          <a:ln>
            <a:noFill/>
          </a:ln>
        </p:spPr>
      </p:pic>
      <p:sp>
        <p:nvSpPr>
          <p:cNvPr id="749" name="Google Shape;749;p40"/>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50" name="Google Shape;750;p40"/>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sp>
        <p:nvSpPr>
          <p:cNvPr id="751" name="Google Shape;751;p40"/>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CONCLUSIONES </a:t>
            </a:r>
            <a:endParaRPr/>
          </a:p>
        </p:txBody>
      </p:sp>
      <p:pic>
        <p:nvPicPr>
          <p:cNvPr id="752" name="Google Shape;752;p40"/>
          <p:cNvPicPr preferRelativeResize="0"/>
          <p:nvPr/>
        </p:nvPicPr>
        <p:blipFill rotWithShape="1">
          <a:blip r:embed="rId3">
            <a:alphaModFix/>
          </a:blip>
          <a:srcRect b="0" l="0" r="0" t="0"/>
          <a:stretch/>
        </p:blipFill>
        <p:spPr>
          <a:xfrm>
            <a:off x="1011260" y="2879176"/>
            <a:ext cx="114138" cy="117546"/>
          </a:xfrm>
          <a:prstGeom prst="rect">
            <a:avLst/>
          </a:prstGeom>
          <a:noFill/>
          <a:ln>
            <a:noFill/>
          </a:ln>
        </p:spPr>
      </p:pic>
      <p:pic>
        <p:nvPicPr>
          <p:cNvPr id="753" name="Google Shape;753;p40"/>
          <p:cNvPicPr preferRelativeResize="0"/>
          <p:nvPr/>
        </p:nvPicPr>
        <p:blipFill rotWithShape="1">
          <a:blip r:embed="rId3">
            <a:alphaModFix/>
          </a:blip>
          <a:srcRect b="0" l="0" r="0" t="0"/>
          <a:stretch/>
        </p:blipFill>
        <p:spPr>
          <a:xfrm>
            <a:off x="1011260" y="3736215"/>
            <a:ext cx="114138" cy="11754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41"/>
          <p:cNvSpPr/>
          <p:nvPr/>
        </p:nvSpPr>
        <p:spPr>
          <a:xfrm>
            <a:off x="0" y="0"/>
            <a:ext cx="9144000" cy="5715000"/>
          </a:xfrm>
          <a:prstGeom prst="rect">
            <a:avLst/>
          </a:prstGeom>
          <a:solidFill>
            <a:srgbClr val="8DCB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9" name="Google Shape;759;p41"/>
          <p:cNvSpPr txBox="1"/>
          <p:nvPr/>
        </p:nvSpPr>
        <p:spPr>
          <a:xfrm>
            <a:off x="2519363"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MX" sz="3600">
                <a:solidFill>
                  <a:schemeClr val="lt1"/>
                </a:solidFill>
                <a:latin typeface="Arial"/>
                <a:ea typeface="Arial"/>
                <a:cs typeface="Arial"/>
                <a:sym typeface="Arial"/>
              </a:rPr>
              <a:t>BIBLIOGRAFÍA</a:t>
            </a:r>
            <a:br>
              <a:rPr lang="es-MX" sz="3600">
                <a:solidFill>
                  <a:schemeClr val="lt1"/>
                </a:solidFill>
                <a:latin typeface="Arial"/>
                <a:ea typeface="Arial"/>
                <a:cs typeface="Arial"/>
                <a:sym typeface="Arial"/>
              </a:rPr>
            </a:br>
            <a:r>
              <a:rPr b="1" lang="es-MX" sz="3600">
                <a:solidFill>
                  <a:schemeClr val="lt1"/>
                </a:solidFill>
                <a:latin typeface="Arial"/>
                <a:ea typeface="Arial"/>
                <a:cs typeface="Arial"/>
                <a:sym typeface="Arial"/>
              </a:rPr>
              <a:t>MÁS REFERENCIAS</a:t>
            </a:r>
            <a:endParaRPr/>
          </a:p>
        </p:txBody>
      </p:sp>
      <p:pic>
        <p:nvPicPr>
          <p:cNvPr id="760" name="Google Shape;760;p41"/>
          <p:cNvPicPr preferRelativeResize="0"/>
          <p:nvPr/>
        </p:nvPicPr>
        <p:blipFill rotWithShape="1">
          <a:blip r:embed="rId3">
            <a:alphaModFix/>
          </a:blip>
          <a:srcRect b="0" l="0" r="0" t="0"/>
          <a:stretch/>
        </p:blipFill>
        <p:spPr>
          <a:xfrm>
            <a:off x="2528619" y="2194222"/>
            <a:ext cx="202176" cy="208211"/>
          </a:xfrm>
          <a:prstGeom prst="rect">
            <a:avLst/>
          </a:prstGeom>
          <a:noFill/>
          <a:ln>
            <a:noFill/>
          </a:ln>
        </p:spPr>
      </p:pic>
      <p:pic>
        <p:nvPicPr>
          <p:cNvPr id="761" name="Google Shape;761;p41"/>
          <p:cNvPicPr preferRelativeResize="0"/>
          <p:nvPr/>
        </p:nvPicPr>
        <p:blipFill rotWithShape="1">
          <a:blip r:embed="rId4">
            <a:alphaModFix/>
          </a:blip>
          <a:srcRect b="0" l="0" r="0" t="0"/>
          <a:stretch/>
        </p:blipFill>
        <p:spPr>
          <a:xfrm>
            <a:off x="0" y="946970"/>
            <a:ext cx="2072061" cy="389806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42"/>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7" name="Google Shape;767;p42"/>
          <p:cNvSpPr txBox="1"/>
          <p:nvPr/>
        </p:nvSpPr>
        <p:spPr>
          <a:xfrm>
            <a:off x="1279008" y="917823"/>
            <a:ext cx="5032569" cy="150810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400">
                <a:solidFill>
                  <a:schemeClr val="dk1"/>
                </a:solidFill>
                <a:latin typeface="Calibri"/>
                <a:ea typeface="Calibri"/>
                <a:cs typeface="Calibri"/>
                <a:sym typeface="Calibri"/>
              </a:rPr>
              <a:t>PMI, (2021). A Guide to the Project Management Body of Knowledge 7th Edición, ISBN: 978-1-62825-664-2, Pennsylvania USA.</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s-MX" sz="1400">
                <a:solidFill>
                  <a:schemeClr val="dk1"/>
                </a:solidFill>
                <a:latin typeface="Calibri"/>
                <a:ea typeface="Calibri"/>
                <a:cs typeface="Calibri"/>
                <a:sym typeface="Calibri"/>
              </a:rPr>
              <a:t>PMI, (2017). A Guide to the Project Management Body of Knowledge 6th Edición, ISBN: 978-1-62825-194-4, Pennsylvania USA.</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s-MX" sz="1400">
                <a:solidFill>
                  <a:schemeClr val="dk1"/>
                </a:solidFill>
                <a:latin typeface="Calibri"/>
                <a:ea typeface="Calibri"/>
                <a:cs typeface="Calibri"/>
                <a:sym typeface="Calibri"/>
              </a:rPr>
              <a:t>Project Management Institute (PMI): https://www.pmi.org/</a:t>
            </a:r>
            <a:endParaRPr sz="1400">
              <a:solidFill>
                <a:schemeClr val="dk1"/>
              </a:solidFill>
              <a:latin typeface="Calibri"/>
              <a:ea typeface="Calibri"/>
              <a:cs typeface="Calibri"/>
              <a:sym typeface="Calibri"/>
            </a:endParaRPr>
          </a:p>
        </p:txBody>
      </p:sp>
      <p:pic>
        <p:nvPicPr>
          <p:cNvPr id="768" name="Google Shape;768;p42"/>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pic>
        <p:nvPicPr>
          <p:cNvPr id="769" name="Google Shape;769;p42"/>
          <p:cNvPicPr preferRelativeResize="0"/>
          <p:nvPr/>
        </p:nvPicPr>
        <p:blipFill rotWithShape="1">
          <a:blip r:embed="rId3">
            <a:alphaModFix/>
          </a:blip>
          <a:srcRect b="0" l="0" r="0" t="0"/>
          <a:stretch/>
        </p:blipFill>
        <p:spPr>
          <a:xfrm>
            <a:off x="1008064" y="1618391"/>
            <a:ext cx="103867" cy="106967"/>
          </a:xfrm>
          <a:prstGeom prst="rect">
            <a:avLst/>
          </a:prstGeom>
          <a:noFill/>
          <a:ln>
            <a:noFill/>
          </a:ln>
        </p:spPr>
      </p:pic>
      <p:sp>
        <p:nvSpPr>
          <p:cNvPr id="770" name="Google Shape;770;p42"/>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71" name="Google Shape;771;p42"/>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772" name="Google Shape;772;p42"/>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BIBLIOGRAFÍA</a:t>
            </a:r>
            <a:endParaRPr/>
          </a:p>
        </p:txBody>
      </p:sp>
      <p:pic>
        <p:nvPicPr>
          <p:cNvPr id="773" name="Google Shape;773;p42"/>
          <p:cNvPicPr preferRelativeResize="0"/>
          <p:nvPr/>
        </p:nvPicPr>
        <p:blipFill rotWithShape="1">
          <a:blip r:embed="rId3">
            <a:alphaModFix/>
          </a:blip>
          <a:srcRect b="0" l="0" r="0" t="0"/>
          <a:stretch/>
        </p:blipFill>
        <p:spPr>
          <a:xfrm>
            <a:off x="1008064" y="2249271"/>
            <a:ext cx="103867" cy="10696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43"/>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79" name="Google Shape;779;p43"/>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5"/>
          <p:cNvSpPr txBox="1"/>
          <p:nvPr/>
        </p:nvSpPr>
        <p:spPr>
          <a:xfrm>
            <a:off x="504705" y="920391"/>
            <a:ext cx="3562470" cy="22260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600"/>
              <a:buFont typeface="Calibri"/>
              <a:buNone/>
            </a:pPr>
            <a:r>
              <a:rPr b="1" lang="es-MX" sz="1600">
                <a:solidFill>
                  <a:schemeClr val="dk1"/>
                </a:solidFill>
                <a:latin typeface="Calibri"/>
                <a:ea typeface="Calibri"/>
                <a:cs typeface="Calibri"/>
                <a:sym typeface="Calibri"/>
              </a:rPr>
              <a:t>PRINCIPIOS DE GESTIÓN DE PROYECTOS</a:t>
            </a:r>
            <a:endParaRPr/>
          </a:p>
          <a:p>
            <a:pPr indent="0" lvl="0" marL="0" marR="0" rtl="0" algn="l">
              <a:spcBef>
                <a:spcPts val="640"/>
              </a:spcBef>
              <a:spcAft>
                <a:spcPts val="0"/>
              </a:spcAft>
              <a:buClr>
                <a:schemeClr val="dk1"/>
              </a:buClr>
              <a:buSzPts val="3200"/>
              <a:buFont typeface="Arial"/>
              <a:buNone/>
            </a:pPr>
            <a:r>
              <a:t/>
            </a:r>
            <a:endParaRPr b="1" sz="3200">
              <a:solidFill>
                <a:schemeClr val="dk1"/>
              </a:solidFill>
              <a:latin typeface="Calibri"/>
              <a:ea typeface="Calibri"/>
              <a:cs typeface="Calibri"/>
              <a:sym typeface="Calibri"/>
            </a:endParaRPr>
          </a:p>
        </p:txBody>
      </p:sp>
      <p:sp>
        <p:nvSpPr>
          <p:cNvPr id="82" name="Google Shape;82;p5"/>
          <p:cNvSpPr/>
          <p:nvPr/>
        </p:nvSpPr>
        <p:spPr>
          <a:xfrm>
            <a:off x="428810" y="1266366"/>
            <a:ext cx="400819" cy="307777"/>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MX" sz="2000">
                <a:solidFill>
                  <a:srgbClr val="01B1C3"/>
                </a:solidFill>
                <a:latin typeface="Calibri"/>
                <a:ea typeface="Calibri"/>
                <a:cs typeface="Calibri"/>
                <a:sym typeface="Calibri"/>
              </a:rPr>
              <a:t>01</a:t>
            </a:r>
            <a:endParaRPr b="1" sz="2000">
              <a:solidFill>
                <a:srgbClr val="01B1C3"/>
              </a:solidFill>
              <a:latin typeface="Calibri"/>
              <a:ea typeface="Calibri"/>
              <a:cs typeface="Calibri"/>
              <a:sym typeface="Calibri"/>
            </a:endParaRPr>
          </a:p>
        </p:txBody>
      </p:sp>
      <p:cxnSp>
        <p:nvCxnSpPr>
          <p:cNvPr id="83" name="Google Shape;83;p5"/>
          <p:cNvCxnSpPr>
            <a:endCxn id="84" idx="0"/>
          </p:cNvCxnSpPr>
          <p:nvPr/>
        </p:nvCxnSpPr>
        <p:spPr>
          <a:xfrm>
            <a:off x="984835" y="1392361"/>
            <a:ext cx="0" cy="3517200"/>
          </a:xfrm>
          <a:prstGeom prst="straightConnector1">
            <a:avLst/>
          </a:prstGeom>
          <a:noFill/>
          <a:ln cap="flat" cmpd="sng" w="12700">
            <a:solidFill>
              <a:srgbClr val="01B1C3"/>
            </a:solidFill>
            <a:prstDash val="solid"/>
            <a:round/>
            <a:headEnd len="sm" w="sm" type="none"/>
            <a:tailEnd len="sm" w="sm" type="none"/>
          </a:ln>
        </p:spPr>
      </p:cxnSp>
      <p:grpSp>
        <p:nvGrpSpPr>
          <p:cNvPr id="85" name="Google Shape;85;p5"/>
          <p:cNvGrpSpPr/>
          <p:nvPr/>
        </p:nvGrpSpPr>
        <p:grpSpPr>
          <a:xfrm>
            <a:off x="914439" y="1370405"/>
            <a:ext cx="140792" cy="140258"/>
            <a:chOff x="3427964" y="2244682"/>
            <a:chExt cx="225891" cy="225034"/>
          </a:xfrm>
        </p:grpSpPr>
        <p:sp>
          <p:nvSpPr>
            <p:cNvPr id="86" name="Google Shape;86;p5"/>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 name="Google Shape;87;p5"/>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88" name="Google Shape;88;p5"/>
          <p:cNvSpPr txBox="1"/>
          <p:nvPr/>
        </p:nvSpPr>
        <p:spPr>
          <a:xfrm>
            <a:off x="1210437" y="1268414"/>
            <a:ext cx="4572000" cy="384797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s-MX" sz="1500">
                <a:solidFill>
                  <a:schemeClr val="dk1"/>
                </a:solidFill>
                <a:latin typeface="Calibri"/>
                <a:ea typeface="Calibri"/>
                <a:cs typeface="Calibri"/>
                <a:sym typeface="Calibri"/>
              </a:rPr>
              <a:t>gestión</a:t>
            </a:r>
            <a:endParaRPr/>
          </a:p>
          <a:p>
            <a:pPr indent="0" lvl="0" marL="0" marR="0" rtl="0" algn="l">
              <a:lnSpc>
                <a:spcPct val="140000"/>
              </a:lnSpc>
              <a:spcBef>
                <a:spcPts val="0"/>
              </a:spcBef>
              <a:spcAft>
                <a:spcPts val="0"/>
              </a:spcAft>
              <a:buNone/>
            </a:pPr>
            <a:r>
              <a:rPr lang="es-MX" sz="1500">
                <a:solidFill>
                  <a:schemeClr val="dk1"/>
                </a:solidFill>
                <a:latin typeface="Calibri"/>
                <a:ea typeface="Calibri"/>
                <a:cs typeface="Calibri"/>
                <a:sym typeface="Calibri"/>
              </a:rPr>
              <a:t>equipo</a:t>
            </a:r>
            <a:endParaRPr/>
          </a:p>
          <a:p>
            <a:pPr indent="0" lvl="0" marL="0" marR="0" rtl="0" algn="l">
              <a:lnSpc>
                <a:spcPct val="140000"/>
              </a:lnSpc>
              <a:spcBef>
                <a:spcPts val="0"/>
              </a:spcBef>
              <a:spcAft>
                <a:spcPts val="0"/>
              </a:spcAft>
              <a:buNone/>
            </a:pPr>
            <a:r>
              <a:rPr lang="es-MX" sz="1500">
                <a:solidFill>
                  <a:schemeClr val="dk1"/>
                </a:solidFill>
                <a:latin typeface="Calibri"/>
                <a:ea typeface="Calibri"/>
                <a:cs typeface="Calibri"/>
                <a:sym typeface="Calibri"/>
              </a:rPr>
              <a:t>interesados</a:t>
            </a:r>
            <a:endParaRPr/>
          </a:p>
          <a:p>
            <a:pPr indent="0" lvl="0" marL="0" marR="0" rtl="0" algn="l">
              <a:lnSpc>
                <a:spcPct val="140000"/>
              </a:lnSpc>
              <a:spcBef>
                <a:spcPts val="0"/>
              </a:spcBef>
              <a:spcAft>
                <a:spcPts val="0"/>
              </a:spcAft>
              <a:buNone/>
            </a:pPr>
            <a:r>
              <a:rPr lang="es-MX" sz="1500">
                <a:solidFill>
                  <a:schemeClr val="dk1"/>
                </a:solidFill>
                <a:latin typeface="Calibri"/>
                <a:ea typeface="Calibri"/>
                <a:cs typeface="Calibri"/>
                <a:sym typeface="Calibri"/>
              </a:rPr>
              <a:t>valor</a:t>
            </a:r>
            <a:endParaRPr/>
          </a:p>
          <a:p>
            <a:pPr indent="0" lvl="0" marL="0" marR="0" rtl="0" algn="l">
              <a:lnSpc>
                <a:spcPct val="140000"/>
              </a:lnSpc>
              <a:spcBef>
                <a:spcPts val="0"/>
              </a:spcBef>
              <a:spcAft>
                <a:spcPts val="0"/>
              </a:spcAft>
              <a:buNone/>
            </a:pPr>
            <a:r>
              <a:rPr lang="es-MX" sz="1500">
                <a:solidFill>
                  <a:schemeClr val="dk1"/>
                </a:solidFill>
                <a:latin typeface="Calibri"/>
                <a:ea typeface="Calibri"/>
                <a:cs typeface="Calibri"/>
                <a:sym typeface="Calibri"/>
              </a:rPr>
              <a:t>pensamiento sistémico</a:t>
            </a:r>
            <a:endParaRPr/>
          </a:p>
          <a:p>
            <a:pPr indent="0" lvl="0" marL="0" marR="0" rtl="0" algn="l">
              <a:lnSpc>
                <a:spcPct val="140000"/>
              </a:lnSpc>
              <a:spcBef>
                <a:spcPts val="0"/>
              </a:spcBef>
              <a:spcAft>
                <a:spcPts val="0"/>
              </a:spcAft>
              <a:buNone/>
            </a:pPr>
            <a:r>
              <a:rPr lang="es-MX" sz="1500">
                <a:solidFill>
                  <a:schemeClr val="dk1"/>
                </a:solidFill>
                <a:latin typeface="Calibri"/>
                <a:ea typeface="Calibri"/>
                <a:cs typeface="Calibri"/>
                <a:sym typeface="Calibri"/>
              </a:rPr>
              <a:t>liderazgo</a:t>
            </a:r>
            <a:endParaRPr/>
          </a:p>
          <a:p>
            <a:pPr indent="0" lvl="0" marL="0" marR="0" rtl="0" algn="l">
              <a:lnSpc>
                <a:spcPct val="140000"/>
              </a:lnSpc>
              <a:spcBef>
                <a:spcPts val="0"/>
              </a:spcBef>
              <a:spcAft>
                <a:spcPts val="0"/>
              </a:spcAft>
              <a:buNone/>
            </a:pPr>
            <a:r>
              <a:rPr lang="es-MX" sz="1500">
                <a:solidFill>
                  <a:schemeClr val="dk1"/>
                </a:solidFill>
                <a:latin typeface="Calibri"/>
                <a:ea typeface="Calibri"/>
                <a:cs typeface="Calibri"/>
                <a:sym typeface="Calibri"/>
              </a:rPr>
              <a:t>adaptación</a:t>
            </a:r>
            <a:endParaRPr/>
          </a:p>
          <a:p>
            <a:pPr indent="0" lvl="0" marL="0" marR="0" rtl="0" algn="l">
              <a:lnSpc>
                <a:spcPct val="140000"/>
              </a:lnSpc>
              <a:spcBef>
                <a:spcPts val="0"/>
              </a:spcBef>
              <a:spcAft>
                <a:spcPts val="0"/>
              </a:spcAft>
              <a:buNone/>
            </a:pPr>
            <a:r>
              <a:rPr lang="es-MX" sz="1500">
                <a:solidFill>
                  <a:schemeClr val="dk1"/>
                </a:solidFill>
                <a:latin typeface="Calibri"/>
                <a:ea typeface="Calibri"/>
                <a:cs typeface="Calibri"/>
                <a:sym typeface="Calibri"/>
              </a:rPr>
              <a:t>calidad</a:t>
            </a:r>
            <a:endParaRPr/>
          </a:p>
          <a:p>
            <a:pPr indent="0" lvl="0" marL="0" marR="0" rtl="0" algn="l">
              <a:lnSpc>
                <a:spcPct val="140000"/>
              </a:lnSpc>
              <a:spcBef>
                <a:spcPts val="0"/>
              </a:spcBef>
              <a:spcAft>
                <a:spcPts val="0"/>
              </a:spcAft>
              <a:buNone/>
            </a:pPr>
            <a:r>
              <a:rPr lang="es-MX" sz="1500">
                <a:solidFill>
                  <a:schemeClr val="dk1"/>
                </a:solidFill>
                <a:latin typeface="Calibri"/>
                <a:ea typeface="Calibri"/>
                <a:cs typeface="Calibri"/>
                <a:sym typeface="Calibri"/>
              </a:rPr>
              <a:t>complejidad</a:t>
            </a:r>
            <a:endParaRPr/>
          </a:p>
          <a:p>
            <a:pPr indent="0" lvl="0" marL="0" marR="0" rtl="0" algn="l">
              <a:lnSpc>
                <a:spcPct val="140000"/>
              </a:lnSpc>
              <a:spcBef>
                <a:spcPts val="0"/>
              </a:spcBef>
              <a:spcAft>
                <a:spcPts val="0"/>
              </a:spcAft>
              <a:buNone/>
            </a:pPr>
            <a:r>
              <a:rPr lang="es-MX" sz="1500">
                <a:solidFill>
                  <a:schemeClr val="dk1"/>
                </a:solidFill>
                <a:latin typeface="Calibri"/>
                <a:ea typeface="Calibri"/>
                <a:cs typeface="Calibri"/>
                <a:sym typeface="Calibri"/>
              </a:rPr>
              <a:t>oportunidades y amenazas</a:t>
            </a:r>
            <a:endParaRPr/>
          </a:p>
          <a:p>
            <a:pPr indent="0" lvl="0" marL="0" marR="0" rtl="0" algn="l">
              <a:lnSpc>
                <a:spcPct val="140000"/>
              </a:lnSpc>
              <a:spcBef>
                <a:spcPts val="0"/>
              </a:spcBef>
              <a:spcAft>
                <a:spcPts val="0"/>
              </a:spcAft>
              <a:buNone/>
            </a:pPr>
            <a:r>
              <a:rPr lang="es-MX" sz="1500">
                <a:solidFill>
                  <a:schemeClr val="dk1"/>
                </a:solidFill>
                <a:latin typeface="Calibri"/>
                <a:ea typeface="Calibri"/>
                <a:cs typeface="Calibri"/>
                <a:sym typeface="Calibri"/>
              </a:rPr>
              <a:t>adaptabilidad y resiliencia</a:t>
            </a:r>
            <a:endParaRPr/>
          </a:p>
          <a:p>
            <a:pPr indent="0" lvl="0" marL="0" marR="0" rtl="0" algn="l">
              <a:lnSpc>
                <a:spcPct val="140000"/>
              </a:lnSpc>
              <a:spcBef>
                <a:spcPts val="0"/>
              </a:spcBef>
              <a:spcAft>
                <a:spcPts val="0"/>
              </a:spcAft>
              <a:buNone/>
            </a:pPr>
            <a:r>
              <a:rPr lang="es-MX" sz="1500">
                <a:solidFill>
                  <a:schemeClr val="dk1"/>
                </a:solidFill>
                <a:latin typeface="Calibri"/>
                <a:ea typeface="Calibri"/>
                <a:cs typeface="Calibri"/>
                <a:sym typeface="Calibri"/>
              </a:rPr>
              <a:t>gestión del cambio.</a:t>
            </a:r>
            <a:endParaRPr/>
          </a:p>
        </p:txBody>
      </p:sp>
      <p:sp>
        <p:nvSpPr>
          <p:cNvPr id="89" name="Google Shape;89;p5"/>
          <p:cNvSpPr/>
          <p:nvPr/>
        </p:nvSpPr>
        <p:spPr>
          <a:xfrm>
            <a:off x="428810" y="1586858"/>
            <a:ext cx="400819" cy="307777"/>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MX" sz="2000">
                <a:solidFill>
                  <a:srgbClr val="01B1C3"/>
                </a:solidFill>
                <a:latin typeface="Calibri"/>
                <a:ea typeface="Calibri"/>
                <a:cs typeface="Calibri"/>
                <a:sym typeface="Calibri"/>
              </a:rPr>
              <a:t>02</a:t>
            </a:r>
            <a:endParaRPr b="1" sz="2000">
              <a:solidFill>
                <a:srgbClr val="01B1C3"/>
              </a:solidFill>
              <a:latin typeface="Calibri"/>
              <a:ea typeface="Calibri"/>
              <a:cs typeface="Calibri"/>
              <a:sym typeface="Calibri"/>
            </a:endParaRPr>
          </a:p>
        </p:txBody>
      </p:sp>
      <p:grpSp>
        <p:nvGrpSpPr>
          <p:cNvPr id="90" name="Google Shape;90;p5"/>
          <p:cNvGrpSpPr/>
          <p:nvPr/>
        </p:nvGrpSpPr>
        <p:grpSpPr>
          <a:xfrm>
            <a:off x="914439" y="1678364"/>
            <a:ext cx="140792" cy="140258"/>
            <a:chOff x="3427964" y="2244682"/>
            <a:chExt cx="225891" cy="225034"/>
          </a:xfrm>
        </p:grpSpPr>
        <p:sp>
          <p:nvSpPr>
            <p:cNvPr id="91" name="Google Shape;91;p5"/>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 name="Google Shape;92;p5"/>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93" name="Google Shape;93;p5"/>
          <p:cNvSpPr/>
          <p:nvPr/>
        </p:nvSpPr>
        <p:spPr>
          <a:xfrm>
            <a:off x="428810" y="1935728"/>
            <a:ext cx="400819" cy="307777"/>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MX" sz="2000">
                <a:solidFill>
                  <a:srgbClr val="01B1C3"/>
                </a:solidFill>
                <a:latin typeface="Calibri"/>
                <a:ea typeface="Calibri"/>
                <a:cs typeface="Calibri"/>
                <a:sym typeface="Calibri"/>
              </a:rPr>
              <a:t>03</a:t>
            </a:r>
            <a:endParaRPr b="1" sz="2000">
              <a:solidFill>
                <a:srgbClr val="01B1C3"/>
              </a:solidFill>
              <a:latin typeface="Calibri"/>
              <a:ea typeface="Calibri"/>
              <a:cs typeface="Calibri"/>
              <a:sym typeface="Calibri"/>
            </a:endParaRPr>
          </a:p>
        </p:txBody>
      </p:sp>
      <p:grpSp>
        <p:nvGrpSpPr>
          <p:cNvPr id="94" name="Google Shape;94;p5"/>
          <p:cNvGrpSpPr/>
          <p:nvPr/>
        </p:nvGrpSpPr>
        <p:grpSpPr>
          <a:xfrm>
            <a:off x="914439" y="2019488"/>
            <a:ext cx="140792" cy="140258"/>
            <a:chOff x="3427964" y="2244682"/>
            <a:chExt cx="225891" cy="225034"/>
          </a:xfrm>
        </p:grpSpPr>
        <p:sp>
          <p:nvSpPr>
            <p:cNvPr id="95" name="Google Shape;95;p5"/>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 name="Google Shape;96;p5"/>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97" name="Google Shape;97;p5"/>
          <p:cNvSpPr/>
          <p:nvPr/>
        </p:nvSpPr>
        <p:spPr>
          <a:xfrm>
            <a:off x="428810" y="2262638"/>
            <a:ext cx="400819" cy="307777"/>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MX" sz="2000">
                <a:solidFill>
                  <a:srgbClr val="01B1C3"/>
                </a:solidFill>
                <a:latin typeface="Calibri"/>
                <a:ea typeface="Calibri"/>
                <a:cs typeface="Calibri"/>
                <a:sym typeface="Calibri"/>
              </a:rPr>
              <a:t>04</a:t>
            </a:r>
            <a:endParaRPr b="1" sz="2000">
              <a:solidFill>
                <a:srgbClr val="01B1C3"/>
              </a:solidFill>
              <a:latin typeface="Calibri"/>
              <a:ea typeface="Calibri"/>
              <a:cs typeface="Calibri"/>
              <a:sym typeface="Calibri"/>
            </a:endParaRPr>
          </a:p>
        </p:txBody>
      </p:sp>
      <p:grpSp>
        <p:nvGrpSpPr>
          <p:cNvPr id="98" name="Google Shape;98;p5"/>
          <p:cNvGrpSpPr/>
          <p:nvPr/>
        </p:nvGrpSpPr>
        <p:grpSpPr>
          <a:xfrm>
            <a:off x="914439" y="2346398"/>
            <a:ext cx="140792" cy="140258"/>
            <a:chOff x="3427964" y="2244682"/>
            <a:chExt cx="225891" cy="225034"/>
          </a:xfrm>
        </p:grpSpPr>
        <p:sp>
          <p:nvSpPr>
            <p:cNvPr id="99" name="Google Shape;99;p5"/>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 name="Google Shape;100;p5"/>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01" name="Google Shape;101;p5"/>
          <p:cNvSpPr/>
          <p:nvPr/>
        </p:nvSpPr>
        <p:spPr>
          <a:xfrm>
            <a:off x="428810" y="2584810"/>
            <a:ext cx="400819" cy="307777"/>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MX" sz="2000">
                <a:solidFill>
                  <a:srgbClr val="01B1C3"/>
                </a:solidFill>
                <a:latin typeface="Calibri"/>
                <a:ea typeface="Calibri"/>
                <a:cs typeface="Calibri"/>
                <a:sym typeface="Calibri"/>
              </a:rPr>
              <a:t>05</a:t>
            </a:r>
            <a:endParaRPr b="1" sz="2000">
              <a:solidFill>
                <a:srgbClr val="01B1C3"/>
              </a:solidFill>
              <a:latin typeface="Calibri"/>
              <a:ea typeface="Calibri"/>
              <a:cs typeface="Calibri"/>
              <a:sym typeface="Calibri"/>
            </a:endParaRPr>
          </a:p>
        </p:txBody>
      </p:sp>
      <p:grpSp>
        <p:nvGrpSpPr>
          <p:cNvPr id="102" name="Google Shape;102;p5"/>
          <p:cNvGrpSpPr/>
          <p:nvPr/>
        </p:nvGrpSpPr>
        <p:grpSpPr>
          <a:xfrm>
            <a:off x="914439" y="2668570"/>
            <a:ext cx="140792" cy="140258"/>
            <a:chOff x="3427964" y="2244682"/>
            <a:chExt cx="225891" cy="225034"/>
          </a:xfrm>
        </p:grpSpPr>
        <p:sp>
          <p:nvSpPr>
            <p:cNvPr id="103" name="Google Shape;103;p5"/>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 name="Google Shape;104;p5"/>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05" name="Google Shape;105;p5"/>
          <p:cNvSpPr/>
          <p:nvPr/>
        </p:nvSpPr>
        <p:spPr>
          <a:xfrm>
            <a:off x="428810" y="2902245"/>
            <a:ext cx="400819" cy="307777"/>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MX" sz="2000">
                <a:solidFill>
                  <a:srgbClr val="01B1C3"/>
                </a:solidFill>
                <a:latin typeface="Calibri"/>
                <a:ea typeface="Calibri"/>
                <a:cs typeface="Calibri"/>
                <a:sym typeface="Calibri"/>
              </a:rPr>
              <a:t>06</a:t>
            </a:r>
            <a:endParaRPr b="1" sz="2000">
              <a:solidFill>
                <a:srgbClr val="01B1C3"/>
              </a:solidFill>
              <a:latin typeface="Calibri"/>
              <a:ea typeface="Calibri"/>
              <a:cs typeface="Calibri"/>
              <a:sym typeface="Calibri"/>
            </a:endParaRPr>
          </a:p>
        </p:txBody>
      </p:sp>
      <p:grpSp>
        <p:nvGrpSpPr>
          <p:cNvPr id="106" name="Google Shape;106;p5"/>
          <p:cNvGrpSpPr/>
          <p:nvPr/>
        </p:nvGrpSpPr>
        <p:grpSpPr>
          <a:xfrm>
            <a:off x="914439" y="2986005"/>
            <a:ext cx="140792" cy="140258"/>
            <a:chOff x="3427964" y="2244682"/>
            <a:chExt cx="225891" cy="225034"/>
          </a:xfrm>
        </p:grpSpPr>
        <p:sp>
          <p:nvSpPr>
            <p:cNvPr id="107" name="Google Shape;107;p5"/>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 name="Google Shape;108;p5"/>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09" name="Google Shape;109;p5"/>
          <p:cNvSpPr/>
          <p:nvPr/>
        </p:nvSpPr>
        <p:spPr>
          <a:xfrm>
            <a:off x="428810" y="3205465"/>
            <a:ext cx="400819" cy="307777"/>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MX" sz="2000">
                <a:solidFill>
                  <a:srgbClr val="01B1C3"/>
                </a:solidFill>
                <a:latin typeface="Calibri"/>
                <a:ea typeface="Calibri"/>
                <a:cs typeface="Calibri"/>
                <a:sym typeface="Calibri"/>
              </a:rPr>
              <a:t>07</a:t>
            </a:r>
            <a:endParaRPr b="1" sz="2000">
              <a:solidFill>
                <a:srgbClr val="01B1C3"/>
              </a:solidFill>
              <a:latin typeface="Calibri"/>
              <a:ea typeface="Calibri"/>
              <a:cs typeface="Calibri"/>
              <a:sym typeface="Calibri"/>
            </a:endParaRPr>
          </a:p>
        </p:txBody>
      </p:sp>
      <p:grpSp>
        <p:nvGrpSpPr>
          <p:cNvPr id="110" name="Google Shape;110;p5"/>
          <p:cNvGrpSpPr/>
          <p:nvPr/>
        </p:nvGrpSpPr>
        <p:grpSpPr>
          <a:xfrm>
            <a:off x="914439" y="3289225"/>
            <a:ext cx="140792" cy="140258"/>
            <a:chOff x="3427964" y="2244682"/>
            <a:chExt cx="225891" cy="225034"/>
          </a:xfrm>
        </p:grpSpPr>
        <p:sp>
          <p:nvSpPr>
            <p:cNvPr id="111" name="Google Shape;111;p5"/>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2" name="Google Shape;112;p5"/>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13" name="Google Shape;113;p5"/>
          <p:cNvSpPr/>
          <p:nvPr/>
        </p:nvSpPr>
        <p:spPr>
          <a:xfrm>
            <a:off x="428810" y="3541851"/>
            <a:ext cx="400819" cy="307777"/>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MX" sz="2000">
                <a:solidFill>
                  <a:srgbClr val="01B1C3"/>
                </a:solidFill>
                <a:latin typeface="Calibri"/>
                <a:ea typeface="Calibri"/>
                <a:cs typeface="Calibri"/>
                <a:sym typeface="Calibri"/>
              </a:rPr>
              <a:t>08</a:t>
            </a:r>
            <a:endParaRPr b="1" sz="2000">
              <a:solidFill>
                <a:srgbClr val="01B1C3"/>
              </a:solidFill>
              <a:latin typeface="Calibri"/>
              <a:ea typeface="Calibri"/>
              <a:cs typeface="Calibri"/>
              <a:sym typeface="Calibri"/>
            </a:endParaRPr>
          </a:p>
        </p:txBody>
      </p:sp>
      <p:grpSp>
        <p:nvGrpSpPr>
          <p:cNvPr id="114" name="Google Shape;114;p5"/>
          <p:cNvGrpSpPr/>
          <p:nvPr/>
        </p:nvGrpSpPr>
        <p:grpSpPr>
          <a:xfrm>
            <a:off x="914439" y="3625611"/>
            <a:ext cx="140792" cy="140258"/>
            <a:chOff x="3427964" y="2244682"/>
            <a:chExt cx="225891" cy="225034"/>
          </a:xfrm>
        </p:grpSpPr>
        <p:sp>
          <p:nvSpPr>
            <p:cNvPr id="115" name="Google Shape;115;p5"/>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6" name="Google Shape;116;p5"/>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17" name="Google Shape;117;p5"/>
          <p:cNvSpPr/>
          <p:nvPr/>
        </p:nvSpPr>
        <p:spPr>
          <a:xfrm>
            <a:off x="428810" y="3859285"/>
            <a:ext cx="400819" cy="307777"/>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MX" sz="2000">
                <a:solidFill>
                  <a:srgbClr val="01B1C3"/>
                </a:solidFill>
                <a:latin typeface="Calibri"/>
                <a:ea typeface="Calibri"/>
                <a:cs typeface="Calibri"/>
                <a:sym typeface="Calibri"/>
              </a:rPr>
              <a:t>09</a:t>
            </a:r>
            <a:endParaRPr b="1" sz="2000">
              <a:solidFill>
                <a:srgbClr val="01B1C3"/>
              </a:solidFill>
              <a:latin typeface="Calibri"/>
              <a:ea typeface="Calibri"/>
              <a:cs typeface="Calibri"/>
              <a:sym typeface="Calibri"/>
            </a:endParaRPr>
          </a:p>
        </p:txBody>
      </p:sp>
      <p:grpSp>
        <p:nvGrpSpPr>
          <p:cNvPr id="118" name="Google Shape;118;p5"/>
          <p:cNvGrpSpPr/>
          <p:nvPr/>
        </p:nvGrpSpPr>
        <p:grpSpPr>
          <a:xfrm>
            <a:off x="914439" y="3943045"/>
            <a:ext cx="140792" cy="140258"/>
            <a:chOff x="3427964" y="2244682"/>
            <a:chExt cx="225891" cy="225034"/>
          </a:xfrm>
        </p:grpSpPr>
        <p:sp>
          <p:nvSpPr>
            <p:cNvPr id="119" name="Google Shape;119;p5"/>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0" name="Google Shape;120;p5"/>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21" name="Google Shape;121;p5"/>
          <p:cNvSpPr/>
          <p:nvPr/>
        </p:nvSpPr>
        <p:spPr>
          <a:xfrm>
            <a:off x="428810" y="4200408"/>
            <a:ext cx="400819" cy="307777"/>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MX" sz="2000">
                <a:solidFill>
                  <a:srgbClr val="01B1C3"/>
                </a:solidFill>
                <a:latin typeface="Calibri"/>
                <a:ea typeface="Calibri"/>
                <a:cs typeface="Calibri"/>
                <a:sym typeface="Calibri"/>
              </a:rPr>
              <a:t>10</a:t>
            </a:r>
            <a:endParaRPr b="1" sz="2000">
              <a:solidFill>
                <a:srgbClr val="01B1C3"/>
              </a:solidFill>
              <a:latin typeface="Calibri"/>
              <a:ea typeface="Calibri"/>
              <a:cs typeface="Calibri"/>
              <a:sym typeface="Calibri"/>
            </a:endParaRPr>
          </a:p>
        </p:txBody>
      </p:sp>
      <p:grpSp>
        <p:nvGrpSpPr>
          <p:cNvPr id="122" name="Google Shape;122;p5"/>
          <p:cNvGrpSpPr/>
          <p:nvPr/>
        </p:nvGrpSpPr>
        <p:grpSpPr>
          <a:xfrm>
            <a:off x="914439" y="4284168"/>
            <a:ext cx="140792" cy="140258"/>
            <a:chOff x="3427964" y="2244682"/>
            <a:chExt cx="225891" cy="225034"/>
          </a:xfrm>
        </p:grpSpPr>
        <p:sp>
          <p:nvSpPr>
            <p:cNvPr id="123" name="Google Shape;123;p5"/>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 name="Google Shape;124;p5"/>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25" name="Google Shape;125;p5"/>
          <p:cNvSpPr/>
          <p:nvPr/>
        </p:nvSpPr>
        <p:spPr>
          <a:xfrm>
            <a:off x="428810" y="4498891"/>
            <a:ext cx="400819" cy="307777"/>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MX" sz="2000">
                <a:solidFill>
                  <a:srgbClr val="01B1C3"/>
                </a:solidFill>
                <a:latin typeface="Calibri"/>
                <a:ea typeface="Calibri"/>
                <a:cs typeface="Calibri"/>
                <a:sym typeface="Calibri"/>
              </a:rPr>
              <a:t>11</a:t>
            </a:r>
            <a:endParaRPr b="1" sz="2000">
              <a:solidFill>
                <a:srgbClr val="01B1C3"/>
              </a:solidFill>
              <a:latin typeface="Calibri"/>
              <a:ea typeface="Calibri"/>
              <a:cs typeface="Calibri"/>
              <a:sym typeface="Calibri"/>
            </a:endParaRPr>
          </a:p>
        </p:txBody>
      </p:sp>
      <p:grpSp>
        <p:nvGrpSpPr>
          <p:cNvPr id="126" name="Google Shape;126;p5"/>
          <p:cNvGrpSpPr/>
          <p:nvPr/>
        </p:nvGrpSpPr>
        <p:grpSpPr>
          <a:xfrm>
            <a:off x="914439" y="4582651"/>
            <a:ext cx="140792" cy="140258"/>
            <a:chOff x="3427964" y="2244682"/>
            <a:chExt cx="225891" cy="225034"/>
          </a:xfrm>
        </p:grpSpPr>
        <p:sp>
          <p:nvSpPr>
            <p:cNvPr id="127" name="Google Shape;127;p5"/>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8" name="Google Shape;128;p5"/>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29" name="Google Shape;129;p5"/>
          <p:cNvSpPr/>
          <p:nvPr/>
        </p:nvSpPr>
        <p:spPr>
          <a:xfrm>
            <a:off x="428810" y="4825801"/>
            <a:ext cx="400819" cy="307777"/>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MX" sz="2000">
                <a:solidFill>
                  <a:srgbClr val="01B1C3"/>
                </a:solidFill>
                <a:latin typeface="Calibri"/>
                <a:ea typeface="Calibri"/>
                <a:cs typeface="Calibri"/>
                <a:sym typeface="Calibri"/>
              </a:rPr>
              <a:t>12</a:t>
            </a:r>
            <a:endParaRPr b="1" sz="2000">
              <a:solidFill>
                <a:srgbClr val="01B1C3"/>
              </a:solidFill>
              <a:latin typeface="Calibri"/>
              <a:ea typeface="Calibri"/>
              <a:cs typeface="Calibri"/>
              <a:sym typeface="Calibri"/>
            </a:endParaRPr>
          </a:p>
        </p:txBody>
      </p:sp>
      <p:grpSp>
        <p:nvGrpSpPr>
          <p:cNvPr id="130" name="Google Shape;130;p5"/>
          <p:cNvGrpSpPr/>
          <p:nvPr/>
        </p:nvGrpSpPr>
        <p:grpSpPr>
          <a:xfrm>
            <a:off x="914439" y="4909561"/>
            <a:ext cx="140792" cy="140258"/>
            <a:chOff x="3427964" y="2244682"/>
            <a:chExt cx="225891" cy="225034"/>
          </a:xfrm>
        </p:grpSpPr>
        <p:sp>
          <p:nvSpPr>
            <p:cNvPr id="84" name="Google Shape;84;p5"/>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1" name="Google Shape;131;p5"/>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32" name="Google Shape;132;p5"/>
          <p:cNvSpPr/>
          <p:nvPr/>
        </p:nvSpPr>
        <p:spPr>
          <a:xfrm>
            <a:off x="503238" y="376836"/>
            <a:ext cx="448329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PRINCIPIOS</a:t>
            </a:r>
            <a:r>
              <a:rPr lang="es-MX" sz="1000">
                <a:solidFill>
                  <a:srgbClr val="A5A5A5"/>
                </a:solidFill>
                <a:latin typeface="Calibri"/>
                <a:ea typeface="Calibri"/>
                <a:cs typeface="Calibri"/>
                <a:sym typeface="Calibri"/>
              </a:rPr>
              <a:t> PARA LA GESTIÓN DE PROYECTOS </a:t>
            </a:r>
            <a:endParaRPr/>
          </a:p>
        </p:txBody>
      </p:sp>
      <p:pic>
        <p:nvPicPr>
          <p:cNvPr id="133" name="Google Shape;133;p5"/>
          <p:cNvPicPr preferRelativeResize="0"/>
          <p:nvPr/>
        </p:nvPicPr>
        <p:blipFill rotWithShape="1">
          <a:blip r:embed="rId3">
            <a:alphaModFix/>
          </a:blip>
          <a:srcRect b="0" l="0" r="0" t="0"/>
          <a:stretch/>
        </p:blipFill>
        <p:spPr>
          <a:xfrm>
            <a:off x="4067175" y="911895"/>
            <a:ext cx="5076825" cy="433696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6"/>
          <p:cNvSpPr/>
          <p:nvPr/>
        </p:nvSpPr>
        <p:spPr>
          <a:xfrm>
            <a:off x="503238" y="376836"/>
            <a:ext cx="448329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PRINCIPIOS</a:t>
            </a:r>
            <a:r>
              <a:rPr lang="es-MX" sz="1000">
                <a:solidFill>
                  <a:srgbClr val="A5A5A5"/>
                </a:solidFill>
                <a:latin typeface="Calibri"/>
                <a:ea typeface="Calibri"/>
                <a:cs typeface="Calibri"/>
                <a:sym typeface="Calibri"/>
              </a:rPr>
              <a:t> PARA LA GESTIÓN DE PROYECTOS </a:t>
            </a:r>
            <a:endParaRPr/>
          </a:p>
        </p:txBody>
      </p:sp>
      <p:grpSp>
        <p:nvGrpSpPr>
          <p:cNvPr id="140" name="Google Shape;140;p6"/>
          <p:cNvGrpSpPr/>
          <p:nvPr/>
        </p:nvGrpSpPr>
        <p:grpSpPr>
          <a:xfrm>
            <a:off x="503239" y="912814"/>
            <a:ext cx="8172450" cy="1944686"/>
            <a:chOff x="503238" y="912813"/>
            <a:chExt cx="8860249" cy="1795018"/>
          </a:xfrm>
        </p:grpSpPr>
        <p:sp>
          <p:nvSpPr>
            <p:cNvPr id="141" name="Google Shape;141;p6"/>
            <p:cNvSpPr/>
            <p:nvPr/>
          </p:nvSpPr>
          <p:spPr>
            <a:xfrm>
              <a:off x="503238" y="912813"/>
              <a:ext cx="2867283" cy="1795018"/>
            </a:xfrm>
            <a:prstGeom prst="roundRect">
              <a:avLst>
                <a:gd fmla="val 4231" name="adj"/>
              </a:avLst>
            </a:prstGeom>
            <a:solidFill>
              <a:srgbClr val="D1EFF4"/>
            </a:solidFill>
            <a:ln cap="flat" cmpd="sng" w="38100">
              <a:solidFill>
                <a:srgbClr val="00B1C2"/>
              </a:solidFill>
              <a:prstDash val="solid"/>
              <a:round/>
              <a:headEnd len="sm" w="sm" type="none"/>
              <a:tailEnd len="sm" w="sm" type="none"/>
            </a:ln>
          </p:spPr>
          <p:txBody>
            <a:bodyPr anchorCtr="0" anchor="t" bIns="45700" lIns="108000" spcFirstLastPara="1" rIns="36000" wrap="square" tIns="108000">
              <a:noAutofit/>
            </a:bodyPr>
            <a:lstStyle/>
            <a:p>
              <a:pPr indent="-171450" lvl="0" marL="179388" marR="0" rtl="0" algn="l">
                <a:spcBef>
                  <a:spcPts val="0"/>
                </a:spcBef>
                <a:spcAft>
                  <a:spcPts val="0"/>
                </a:spcAft>
                <a:buClr>
                  <a:srgbClr val="00B1C2"/>
                </a:buClr>
                <a:buSzPts val="1200"/>
                <a:buFont typeface="Arial"/>
                <a:buNone/>
              </a:pPr>
              <a:r>
                <a:rPr b="1" lang="es-MX" sz="1200">
                  <a:solidFill>
                    <a:srgbClr val="00B1C2"/>
                  </a:solidFill>
                  <a:latin typeface="Arial"/>
                  <a:ea typeface="Arial"/>
                  <a:cs typeface="Arial"/>
                  <a:sym typeface="Arial"/>
                </a:rPr>
                <a:t>+ GESTIÓN</a:t>
              </a:r>
              <a:endParaRPr/>
            </a:p>
            <a:p>
              <a:pPr indent="-173038" lvl="0" marL="177800" marR="0" rtl="0" algn="l">
                <a:spcBef>
                  <a:spcPts val="600"/>
                </a:spcBef>
                <a:spcAft>
                  <a:spcPts val="0"/>
                </a:spcAft>
                <a:buClr>
                  <a:srgbClr val="00B1C2"/>
                </a:buClr>
                <a:buSzPts val="1200"/>
                <a:buFont typeface="Arial"/>
                <a:buChar char="•"/>
              </a:pPr>
              <a:r>
                <a:rPr lang="es-MX" sz="1200">
                  <a:solidFill>
                    <a:schemeClr val="dk1"/>
                  </a:solidFill>
                  <a:latin typeface="Calibri"/>
                  <a:ea typeface="Calibri"/>
                  <a:cs typeface="Calibri"/>
                  <a:sym typeface="Calibri"/>
                </a:rPr>
                <a:t>Abarca responsabilidades tanto internas como externas a la organización. Incluye:</a:t>
              </a:r>
              <a:endParaRPr/>
            </a:p>
            <a:p>
              <a:pPr indent="-177800" lvl="2" marL="355600" marR="0" rtl="0" algn="l">
                <a:spcBef>
                  <a:spcPts val="0"/>
                </a:spcBef>
                <a:spcAft>
                  <a:spcPts val="0"/>
                </a:spcAft>
                <a:buClr>
                  <a:srgbClr val="00B1C2"/>
                </a:buClr>
                <a:buSzPts val="1200"/>
                <a:buFont typeface="Arial"/>
                <a:buChar char="•"/>
              </a:pPr>
              <a:r>
                <a:rPr b="0" i="0" lang="es-MX" sz="1200" u="none" cap="none" strike="noStrike">
                  <a:solidFill>
                    <a:schemeClr val="dk1"/>
                  </a:solidFill>
                  <a:latin typeface="Calibri"/>
                  <a:ea typeface="Calibri"/>
                  <a:cs typeface="Calibri"/>
                  <a:sym typeface="Calibri"/>
                </a:rPr>
                <a:t>integridad</a:t>
              </a:r>
              <a:endParaRPr/>
            </a:p>
            <a:p>
              <a:pPr indent="-177800" lvl="2" marL="355600" marR="0" rtl="0" algn="l">
                <a:spcBef>
                  <a:spcPts val="0"/>
                </a:spcBef>
                <a:spcAft>
                  <a:spcPts val="0"/>
                </a:spcAft>
                <a:buClr>
                  <a:srgbClr val="00B1C2"/>
                </a:buClr>
                <a:buSzPts val="1200"/>
                <a:buFont typeface="Arial"/>
                <a:buChar char="•"/>
              </a:pPr>
              <a:r>
                <a:rPr b="0" i="0" lang="es-MX" sz="1200" u="none" cap="none" strike="noStrike">
                  <a:solidFill>
                    <a:schemeClr val="dk1"/>
                  </a:solidFill>
                  <a:latin typeface="Calibri"/>
                  <a:ea typeface="Calibri"/>
                  <a:cs typeface="Calibri"/>
                  <a:sym typeface="Calibri"/>
                </a:rPr>
                <a:t>cuidado</a:t>
              </a:r>
              <a:endParaRPr/>
            </a:p>
            <a:p>
              <a:pPr indent="-177800" lvl="2" marL="355600" marR="0" rtl="0" algn="l">
                <a:spcBef>
                  <a:spcPts val="0"/>
                </a:spcBef>
                <a:spcAft>
                  <a:spcPts val="0"/>
                </a:spcAft>
                <a:buClr>
                  <a:srgbClr val="00B1C2"/>
                </a:buClr>
                <a:buSzPts val="1200"/>
                <a:buFont typeface="Arial"/>
                <a:buChar char="•"/>
              </a:pPr>
              <a:r>
                <a:rPr b="0" i="0" lang="es-MX" sz="1200" u="none" cap="none" strike="noStrike">
                  <a:solidFill>
                    <a:schemeClr val="dk1"/>
                  </a:solidFill>
                  <a:latin typeface="Calibri"/>
                  <a:ea typeface="Calibri"/>
                  <a:cs typeface="Calibri"/>
                  <a:sym typeface="Calibri"/>
                </a:rPr>
                <a:t>confiabilidad</a:t>
              </a:r>
              <a:endParaRPr/>
            </a:p>
            <a:p>
              <a:pPr indent="-177800" lvl="2" marL="355600" marR="0" rtl="0" algn="l">
                <a:spcBef>
                  <a:spcPts val="0"/>
                </a:spcBef>
                <a:spcAft>
                  <a:spcPts val="0"/>
                </a:spcAft>
                <a:buClr>
                  <a:srgbClr val="00B1C2"/>
                </a:buClr>
                <a:buSzPts val="1200"/>
                <a:buFont typeface="Arial"/>
                <a:buChar char="•"/>
              </a:pPr>
              <a:r>
                <a:rPr b="0" i="0" lang="es-MX" sz="1200" u="none" cap="none" strike="noStrike">
                  <a:solidFill>
                    <a:schemeClr val="dk1"/>
                  </a:solidFill>
                  <a:latin typeface="Calibri"/>
                  <a:ea typeface="Calibri"/>
                  <a:cs typeface="Calibri"/>
                  <a:sym typeface="Calibri"/>
                </a:rPr>
                <a:t>cumplimiento</a:t>
              </a:r>
              <a:endParaRPr b="1" i="0" sz="1200" u="none" cap="none" strike="noStrike">
                <a:solidFill>
                  <a:schemeClr val="dk1"/>
                </a:solidFill>
                <a:latin typeface="Calibri"/>
                <a:ea typeface="Calibri"/>
                <a:cs typeface="Calibri"/>
                <a:sym typeface="Calibri"/>
              </a:endParaRPr>
            </a:p>
            <a:p>
              <a:pPr indent="-98425" lvl="0" marL="180975" marR="0" rtl="0" algn="l">
                <a:spcBef>
                  <a:spcPts val="0"/>
                </a:spcBef>
                <a:spcAft>
                  <a:spcPts val="0"/>
                </a:spcAft>
                <a:buClr>
                  <a:schemeClr val="accent5"/>
                </a:buClr>
                <a:buSzPts val="1200"/>
                <a:buFont typeface="Arial"/>
                <a:buNone/>
              </a:pPr>
              <a:r>
                <a:t/>
              </a:r>
              <a:endParaRPr b="1" sz="1200">
                <a:solidFill>
                  <a:schemeClr val="dk1"/>
                </a:solidFill>
                <a:latin typeface="Calibri"/>
                <a:ea typeface="Calibri"/>
                <a:cs typeface="Calibri"/>
                <a:sym typeface="Calibri"/>
              </a:endParaRPr>
            </a:p>
          </p:txBody>
        </p:sp>
        <p:sp>
          <p:nvSpPr>
            <p:cNvPr id="142" name="Google Shape;142;p6"/>
            <p:cNvSpPr/>
            <p:nvPr/>
          </p:nvSpPr>
          <p:spPr>
            <a:xfrm>
              <a:off x="3499722" y="912813"/>
              <a:ext cx="2867283" cy="1795018"/>
            </a:xfrm>
            <a:prstGeom prst="roundRect">
              <a:avLst>
                <a:gd fmla="val 4231" name="adj"/>
              </a:avLst>
            </a:prstGeom>
            <a:solidFill>
              <a:srgbClr val="D1EFF4"/>
            </a:solidFill>
            <a:ln cap="flat" cmpd="sng" w="38100">
              <a:solidFill>
                <a:srgbClr val="00B1C2"/>
              </a:solidFill>
              <a:prstDash val="solid"/>
              <a:round/>
              <a:headEnd len="sm" w="sm" type="none"/>
              <a:tailEnd len="sm" w="sm" type="none"/>
            </a:ln>
          </p:spPr>
          <p:txBody>
            <a:bodyPr anchorCtr="0" anchor="t" bIns="45700" lIns="108000" spcFirstLastPara="1" rIns="108000" wrap="square" tIns="108000">
              <a:noAutofit/>
            </a:bodyPr>
            <a:lstStyle/>
            <a:p>
              <a:pPr indent="-171450" lvl="0" marL="179388" marR="0" rtl="0" algn="l">
                <a:spcBef>
                  <a:spcPts val="0"/>
                </a:spcBef>
                <a:spcAft>
                  <a:spcPts val="0"/>
                </a:spcAft>
                <a:buClr>
                  <a:srgbClr val="00B1C2"/>
                </a:buClr>
                <a:buSzPts val="1200"/>
                <a:buFont typeface="Arial"/>
                <a:buNone/>
              </a:pPr>
              <a:r>
                <a:rPr b="1" lang="es-MX" sz="1200">
                  <a:solidFill>
                    <a:srgbClr val="00B1C2"/>
                  </a:solidFill>
                  <a:latin typeface="Arial"/>
                  <a:ea typeface="Arial"/>
                  <a:cs typeface="Arial"/>
                  <a:sym typeface="Arial"/>
                </a:rPr>
                <a:t>+ EQUIPO</a:t>
              </a:r>
              <a:endParaRPr/>
            </a:p>
            <a:p>
              <a:pPr indent="-169863" lvl="0" marL="179388" marR="0" rtl="0" algn="l">
                <a:spcBef>
                  <a:spcPts val="600"/>
                </a:spcBef>
                <a:spcAft>
                  <a:spcPts val="0"/>
                </a:spcAft>
                <a:buClr>
                  <a:srgbClr val="00B1C2"/>
                </a:buClr>
                <a:buSzPts val="1200"/>
                <a:buFont typeface="Arial"/>
                <a:buChar char="•"/>
              </a:pPr>
              <a:r>
                <a:rPr lang="es-MX" sz="1200">
                  <a:solidFill>
                    <a:schemeClr val="dk1"/>
                  </a:solidFill>
                  <a:latin typeface="Calibri"/>
                  <a:ea typeface="Calibri"/>
                  <a:cs typeface="Calibri"/>
                  <a:sym typeface="Calibri"/>
                </a:rPr>
                <a:t>Los equipos de proyecto trabajan dentro de las culturas y pautas organizacionales y profesionales, a menudo estableciendo su propia cultura “local”. </a:t>
              </a:r>
              <a:endParaRPr b="1" sz="1200">
                <a:solidFill>
                  <a:schemeClr val="dk1"/>
                </a:solidFill>
                <a:latin typeface="Calibri"/>
                <a:ea typeface="Calibri"/>
                <a:cs typeface="Calibri"/>
                <a:sym typeface="Calibri"/>
              </a:endParaRPr>
            </a:p>
            <a:p>
              <a:pPr indent="-98425" lvl="0" marL="180975" marR="0" rtl="0" algn="l">
                <a:spcBef>
                  <a:spcPts val="0"/>
                </a:spcBef>
                <a:spcAft>
                  <a:spcPts val="0"/>
                </a:spcAft>
                <a:buClr>
                  <a:schemeClr val="accent5"/>
                </a:buClr>
                <a:buSzPts val="1200"/>
                <a:buFont typeface="Arial"/>
                <a:buNone/>
              </a:pPr>
              <a:r>
                <a:t/>
              </a:r>
              <a:endParaRPr b="1" sz="1200">
                <a:solidFill>
                  <a:schemeClr val="dk1"/>
                </a:solidFill>
                <a:latin typeface="Calibri"/>
                <a:ea typeface="Calibri"/>
                <a:cs typeface="Calibri"/>
                <a:sym typeface="Calibri"/>
              </a:endParaRPr>
            </a:p>
          </p:txBody>
        </p:sp>
        <p:sp>
          <p:nvSpPr>
            <p:cNvPr id="143" name="Google Shape;143;p6"/>
            <p:cNvSpPr/>
            <p:nvPr/>
          </p:nvSpPr>
          <p:spPr>
            <a:xfrm>
              <a:off x="6496204" y="912813"/>
              <a:ext cx="2867283" cy="1795018"/>
            </a:xfrm>
            <a:prstGeom prst="roundRect">
              <a:avLst>
                <a:gd fmla="val 4231" name="adj"/>
              </a:avLst>
            </a:prstGeom>
            <a:solidFill>
              <a:srgbClr val="D1EFF4"/>
            </a:solidFill>
            <a:ln cap="flat" cmpd="sng" w="38100">
              <a:solidFill>
                <a:srgbClr val="00B1C2"/>
              </a:solidFill>
              <a:prstDash val="solid"/>
              <a:round/>
              <a:headEnd len="sm" w="sm" type="none"/>
              <a:tailEnd len="sm" w="sm" type="none"/>
            </a:ln>
          </p:spPr>
          <p:txBody>
            <a:bodyPr anchorCtr="0" anchor="t" bIns="45700" lIns="108000" spcFirstLastPara="1" rIns="108000" wrap="square" tIns="108000">
              <a:noAutofit/>
            </a:bodyPr>
            <a:lstStyle/>
            <a:p>
              <a:pPr indent="-171450" lvl="0" marL="179388" marR="0" rtl="0" algn="l">
                <a:spcBef>
                  <a:spcPts val="0"/>
                </a:spcBef>
                <a:spcAft>
                  <a:spcPts val="0"/>
                </a:spcAft>
                <a:buClr>
                  <a:srgbClr val="00B1C2"/>
                </a:buClr>
                <a:buSzPts val="1200"/>
                <a:buFont typeface="Arial"/>
                <a:buNone/>
              </a:pPr>
              <a:r>
                <a:rPr b="1" lang="es-MX" sz="1200">
                  <a:solidFill>
                    <a:srgbClr val="00B1C2"/>
                  </a:solidFill>
                  <a:latin typeface="Arial"/>
                  <a:ea typeface="Arial"/>
                  <a:cs typeface="Arial"/>
                  <a:sym typeface="Arial"/>
                </a:rPr>
                <a:t>+ INTERESADOS</a:t>
              </a:r>
              <a:endParaRPr/>
            </a:p>
            <a:p>
              <a:pPr indent="-176213" lvl="0" marL="179388" marR="0" rtl="0" algn="l">
                <a:spcBef>
                  <a:spcPts val="600"/>
                </a:spcBef>
                <a:spcAft>
                  <a:spcPts val="0"/>
                </a:spcAft>
                <a:buClr>
                  <a:srgbClr val="00B1C2"/>
                </a:buClr>
                <a:buSzPts val="1200"/>
                <a:buFont typeface="Arial"/>
                <a:buChar char="•"/>
              </a:pPr>
              <a:r>
                <a:rPr lang="es-MX" sz="1200">
                  <a:solidFill>
                    <a:schemeClr val="dk1"/>
                  </a:solidFill>
                  <a:latin typeface="Calibri"/>
                  <a:ea typeface="Calibri"/>
                  <a:cs typeface="Calibri"/>
                  <a:sym typeface="Calibri"/>
                </a:rPr>
                <a:t>Los interesados influyen en los proyectos, en el desempeño y en los resultados.</a:t>
              </a:r>
              <a:endParaRPr/>
            </a:p>
            <a:p>
              <a:pPr indent="-100013" lvl="0" marL="179388" marR="0" rtl="0" algn="l">
                <a:spcBef>
                  <a:spcPts val="0"/>
                </a:spcBef>
                <a:spcAft>
                  <a:spcPts val="0"/>
                </a:spcAft>
                <a:buClr>
                  <a:srgbClr val="00B1C2"/>
                </a:buClr>
                <a:buSzPts val="1200"/>
                <a:buFont typeface="Arial"/>
                <a:buNone/>
              </a:pPr>
              <a:r>
                <a:t/>
              </a:r>
              <a:endParaRPr sz="1200">
                <a:solidFill>
                  <a:schemeClr val="dk1"/>
                </a:solidFill>
                <a:latin typeface="Calibri"/>
                <a:ea typeface="Calibri"/>
                <a:cs typeface="Calibri"/>
                <a:sym typeface="Calibri"/>
              </a:endParaRPr>
            </a:p>
            <a:p>
              <a:pPr indent="-176213" lvl="0" marL="179388" marR="0" rtl="0" algn="l">
                <a:spcBef>
                  <a:spcPts val="0"/>
                </a:spcBef>
                <a:spcAft>
                  <a:spcPts val="0"/>
                </a:spcAft>
                <a:buClr>
                  <a:srgbClr val="00B1C2"/>
                </a:buClr>
                <a:buSzPts val="1200"/>
                <a:buFont typeface="Arial"/>
                <a:buChar char="•"/>
              </a:pPr>
              <a:r>
                <a:rPr lang="es-MX" sz="1200">
                  <a:solidFill>
                    <a:schemeClr val="dk1"/>
                  </a:solidFill>
                  <a:latin typeface="Calibri"/>
                  <a:ea typeface="Calibri"/>
                  <a:cs typeface="Calibri"/>
                  <a:sym typeface="Calibri"/>
                </a:rPr>
                <a:t>El involucramiento de los interesados promueve proactivamente la entrega de valor.</a:t>
              </a:r>
              <a:endParaRPr b="1" sz="1200">
                <a:solidFill>
                  <a:schemeClr val="dk1"/>
                </a:solidFill>
                <a:latin typeface="Calibri"/>
                <a:ea typeface="Calibri"/>
                <a:cs typeface="Calibri"/>
                <a:sym typeface="Calibri"/>
              </a:endParaRPr>
            </a:p>
            <a:p>
              <a:pPr indent="-98425" lvl="0" marL="180975" marR="0" rtl="0" algn="l">
                <a:spcBef>
                  <a:spcPts val="0"/>
                </a:spcBef>
                <a:spcAft>
                  <a:spcPts val="0"/>
                </a:spcAft>
                <a:buClr>
                  <a:schemeClr val="accent5"/>
                </a:buClr>
                <a:buSzPts val="1200"/>
                <a:buFont typeface="Arial"/>
                <a:buNone/>
              </a:pPr>
              <a:r>
                <a:t/>
              </a:r>
              <a:endParaRPr b="1" sz="1200">
                <a:solidFill>
                  <a:schemeClr val="dk1"/>
                </a:solidFill>
                <a:latin typeface="Calibri"/>
                <a:ea typeface="Calibri"/>
                <a:cs typeface="Calibri"/>
                <a:sym typeface="Calibri"/>
              </a:endParaRPr>
            </a:p>
          </p:txBody>
        </p:sp>
      </p:grpSp>
      <p:sp>
        <p:nvSpPr>
          <p:cNvPr id="144" name="Google Shape;144;p6"/>
          <p:cNvSpPr/>
          <p:nvPr/>
        </p:nvSpPr>
        <p:spPr>
          <a:xfrm>
            <a:off x="503239" y="2962238"/>
            <a:ext cx="2644703" cy="2271750"/>
          </a:xfrm>
          <a:prstGeom prst="roundRect">
            <a:avLst>
              <a:gd fmla="val 4231" name="adj"/>
            </a:avLst>
          </a:prstGeom>
          <a:solidFill>
            <a:srgbClr val="D1EFF4"/>
          </a:solidFill>
          <a:ln cap="flat" cmpd="sng" w="38100">
            <a:solidFill>
              <a:srgbClr val="00B1C2"/>
            </a:solidFill>
            <a:prstDash val="solid"/>
            <a:round/>
            <a:headEnd len="sm" w="sm" type="none"/>
            <a:tailEnd len="sm" w="sm" type="none"/>
          </a:ln>
        </p:spPr>
        <p:txBody>
          <a:bodyPr anchorCtr="0" anchor="t" bIns="45700" lIns="108000" spcFirstLastPara="1" rIns="36000" wrap="square" tIns="108000">
            <a:noAutofit/>
          </a:bodyPr>
          <a:lstStyle/>
          <a:p>
            <a:pPr indent="-171450" lvl="0" marL="179388" marR="0" rtl="0" algn="l">
              <a:spcBef>
                <a:spcPts val="0"/>
              </a:spcBef>
              <a:spcAft>
                <a:spcPts val="0"/>
              </a:spcAft>
              <a:buClr>
                <a:srgbClr val="00B1C2"/>
              </a:buClr>
              <a:buSzPts val="1200"/>
              <a:buFont typeface="Arial"/>
              <a:buNone/>
            </a:pPr>
            <a:r>
              <a:rPr b="1" lang="es-MX" sz="1200">
                <a:solidFill>
                  <a:srgbClr val="00B1C2"/>
                </a:solidFill>
                <a:latin typeface="Arial"/>
                <a:ea typeface="Arial"/>
                <a:cs typeface="Arial"/>
                <a:sym typeface="Arial"/>
              </a:rPr>
              <a:t>+ VALOR</a:t>
            </a:r>
            <a:endParaRPr b="1" sz="1200">
              <a:solidFill>
                <a:srgbClr val="00B1C2"/>
              </a:solidFill>
              <a:latin typeface="Arial"/>
              <a:ea typeface="Arial"/>
              <a:cs typeface="Arial"/>
              <a:sym typeface="Arial"/>
            </a:endParaRPr>
          </a:p>
          <a:p>
            <a:pPr indent="-177800" lvl="0" marL="180975" marR="0" rtl="0" algn="l">
              <a:spcBef>
                <a:spcPts val="600"/>
              </a:spcBef>
              <a:spcAft>
                <a:spcPts val="0"/>
              </a:spcAft>
              <a:buClr>
                <a:srgbClr val="00B1C2"/>
              </a:buClr>
              <a:buSzPts val="1200"/>
              <a:buFont typeface="Arial"/>
              <a:buChar char="•"/>
            </a:pPr>
            <a:r>
              <a:rPr lang="es-MX" sz="1200">
                <a:solidFill>
                  <a:schemeClr val="dk1"/>
                </a:solidFill>
                <a:latin typeface="Calibri"/>
                <a:ea typeface="Calibri"/>
                <a:cs typeface="Calibri"/>
                <a:sym typeface="Calibri"/>
              </a:rPr>
              <a:t>El valor se puede obtener a lo largo del proyecto, al final del mismo o después de que el proyecto se haya completado.</a:t>
            </a:r>
            <a:endParaRPr/>
          </a:p>
          <a:p>
            <a:pPr indent="-101600" lvl="0" marL="180975" marR="0" rtl="0" algn="l">
              <a:spcBef>
                <a:spcPts val="0"/>
              </a:spcBef>
              <a:spcAft>
                <a:spcPts val="0"/>
              </a:spcAft>
              <a:buClr>
                <a:srgbClr val="00B1C2"/>
              </a:buClr>
              <a:buSzPts val="1200"/>
              <a:buFont typeface="Arial"/>
              <a:buNone/>
            </a:pPr>
            <a:r>
              <a:t/>
            </a:r>
            <a:endParaRPr sz="1200">
              <a:solidFill>
                <a:schemeClr val="dk1"/>
              </a:solidFill>
              <a:latin typeface="Calibri"/>
              <a:ea typeface="Calibri"/>
              <a:cs typeface="Calibri"/>
              <a:sym typeface="Calibri"/>
            </a:endParaRPr>
          </a:p>
          <a:p>
            <a:pPr indent="-177800" lvl="0" marL="180975" marR="0" rtl="0" algn="l">
              <a:spcBef>
                <a:spcPts val="0"/>
              </a:spcBef>
              <a:spcAft>
                <a:spcPts val="0"/>
              </a:spcAft>
              <a:buClr>
                <a:srgbClr val="00B1C2"/>
              </a:buClr>
              <a:buSzPts val="1200"/>
              <a:buFont typeface="Arial"/>
              <a:buChar char="•"/>
            </a:pPr>
            <a:r>
              <a:rPr lang="es-MX" sz="1200">
                <a:solidFill>
                  <a:schemeClr val="dk1"/>
                </a:solidFill>
                <a:latin typeface="Calibri"/>
                <a:ea typeface="Calibri"/>
                <a:cs typeface="Calibri"/>
                <a:sym typeface="Calibri"/>
              </a:rPr>
              <a:t>El valor puede definirse en términos cuantitativos y/o cualitativos.</a:t>
            </a:r>
            <a:endParaRPr/>
          </a:p>
          <a:p>
            <a:pPr indent="-101600" lvl="0" marL="180975" marR="0" rtl="0" algn="l">
              <a:spcBef>
                <a:spcPts val="0"/>
              </a:spcBef>
              <a:spcAft>
                <a:spcPts val="0"/>
              </a:spcAft>
              <a:buClr>
                <a:srgbClr val="00B1C2"/>
              </a:buClr>
              <a:buSzPts val="1200"/>
              <a:buFont typeface="Arial"/>
              <a:buNone/>
            </a:pPr>
            <a:r>
              <a:t/>
            </a:r>
            <a:endParaRPr sz="1200">
              <a:solidFill>
                <a:schemeClr val="dk1"/>
              </a:solidFill>
              <a:latin typeface="Calibri"/>
              <a:ea typeface="Calibri"/>
              <a:cs typeface="Calibri"/>
              <a:sym typeface="Calibri"/>
            </a:endParaRPr>
          </a:p>
          <a:p>
            <a:pPr indent="-177800" lvl="0" marL="180975" marR="0" rtl="0" algn="l">
              <a:spcBef>
                <a:spcPts val="0"/>
              </a:spcBef>
              <a:spcAft>
                <a:spcPts val="0"/>
              </a:spcAft>
              <a:buClr>
                <a:srgbClr val="00B1C2"/>
              </a:buClr>
              <a:buSzPts val="1200"/>
              <a:buFont typeface="Arial"/>
              <a:buChar char="•"/>
            </a:pPr>
            <a:r>
              <a:rPr lang="es-MX" sz="1200">
                <a:solidFill>
                  <a:schemeClr val="dk1"/>
                </a:solidFill>
                <a:latin typeface="Calibri"/>
                <a:ea typeface="Calibri"/>
                <a:cs typeface="Calibri"/>
                <a:sym typeface="Calibri"/>
              </a:rPr>
              <a:t>Es la cualidad, importancia o utilidad de algo.</a:t>
            </a:r>
            <a:endParaRPr sz="1200">
              <a:solidFill>
                <a:schemeClr val="dk1"/>
              </a:solidFill>
              <a:latin typeface="Calibri"/>
              <a:ea typeface="Calibri"/>
              <a:cs typeface="Calibri"/>
              <a:sym typeface="Calibri"/>
            </a:endParaRPr>
          </a:p>
          <a:p>
            <a:pPr indent="-98425" lvl="0" marL="180975" marR="0" rtl="0" algn="l">
              <a:spcBef>
                <a:spcPts val="0"/>
              </a:spcBef>
              <a:spcAft>
                <a:spcPts val="0"/>
              </a:spcAft>
              <a:buClr>
                <a:schemeClr val="accent5"/>
              </a:buClr>
              <a:buSzPts val="1200"/>
              <a:buFont typeface="Arial"/>
              <a:buNone/>
            </a:pPr>
            <a:r>
              <a:t/>
            </a:r>
            <a:endParaRPr b="1" sz="1200">
              <a:solidFill>
                <a:schemeClr val="dk1"/>
              </a:solidFill>
              <a:latin typeface="Calibri"/>
              <a:ea typeface="Calibri"/>
              <a:cs typeface="Calibri"/>
              <a:sym typeface="Calibri"/>
            </a:endParaRPr>
          </a:p>
        </p:txBody>
      </p:sp>
      <p:sp>
        <p:nvSpPr>
          <p:cNvPr id="145" name="Google Shape;145;p6"/>
          <p:cNvSpPr/>
          <p:nvPr/>
        </p:nvSpPr>
        <p:spPr>
          <a:xfrm>
            <a:off x="3267113" y="2962238"/>
            <a:ext cx="2644703" cy="2271750"/>
          </a:xfrm>
          <a:prstGeom prst="roundRect">
            <a:avLst>
              <a:gd fmla="val 4231" name="adj"/>
            </a:avLst>
          </a:prstGeom>
          <a:solidFill>
            <a:srgbClr val="D1EFF4"/>
          </a:solidFill>
          <a:ln cap="flat" cmpd="sng" w="38100">
            <a:solidFill>
              <a:srgbClr val="00B1C2"/>
            </a:solidFill>
            <a:prstDash val="solid"/>
            <a:round/>
            <a:headEnd len="sm" w="sm" type="none"/>
            <a:tailEnd len="sm" w="sm" type="none"/>
          </a:ln>
        </p:spPr>
        <p:txBody>
          <a:bodyPr anchorCtr="0" anchor="t" bIns="45700" lIns="108000" spcFirstLastPara="1" rIns="108000" wrap="square" tIns="108000">
            <a:noAutofit/>
          </a:bodyPr>
          <a:lstStyle/>
          <a:p>
            <a:pPr indent="-171450" lvl="0" marL="179388" marR="0" rtl="0" algn="l">
              <a:spcBef>
                <a:spcPts val="0"/>
              </a:spcBef>
              <a:spcAft>
                <a:spcPts val="0"/>
              </a:spcAft>
              <a:buClr>
                <a:srgbClr val="00B1C2"/>
              </a:buClr>
              <a:buSzPts val="1200"/>
              <a:buFont typeface="Arial"/>
              <a:buNone/>
            </a:pPr>
            <a:r>
              <a:rPr b="1" lang="es-MX" sz="1200">
                <a:solidFill>
                  <a:srgbClr val="00B1C2"/>
                </a:solidFill>
                <a:latin typeface="Arial"/>
                <a:ea typeface="Arial"/>
                <a:cs typeface="Arial"/>
                <a:sym typeface="Arial"/>
              </a:rPr>
              <a:t>+ PENSAMIENTO SISTÉMICO</a:t>
            </a:r>
            <a:endParaRPr b="1" sz="1200">
              <a:solidFill>
                <a:srgbClr val="00B1C2"/>
              </a:solidFill>
              <a:latin typeface="Arial"/>
              <a:ea typeface="Arial"/>
              <a:cs typeface="Arial"/>
              <a:sym typeface="Arial"/>
            </a:endParaRPr>
          </a:p>
          <a:p>
            <a:pPr indent="-169863" lvl="0" marL="179388" marR="0" rtl="0" algn="l">
              <a:spcBef>
                <a:spcPts val="600"/>
              </a:spcBef>
              <a:spcAft>
                <a:spcPts val="0"/>
              </a:spcAft>
              <a:buClr>
                <a:srgbClr val="00B1C2"/>
              </a:buClr>
              <a:buSzPts val="1200"/>
              <a:buFont typeface="Arial"/>
              <a:buChar char="•"/>
            </a:pPr>
            <a:r>
              <a:rPr lang="es-MX" sz="1200">
                <a:solidFill>
                  <a:schemeClr val="dk1"/>
                </a:solidFill>
                <a:latin typeface="Calibri"/>
                <a:ea typeface="Calibri"/>
                <a:cs typeface="Calibri"/>
                <a:sym typeface="Calibri"/>
              </a:rPr>
              <a:t>El pensamiento sistémico implica tener una visión holística de cómo las partes del proyecto interactúan entre sí y con sistemas externos.</a:t>
            </a:r>
            <a:endParaRPr/>
          </a:p>
          <a:p>
            <a:pPr indent="-93663" lvl="0" marL="179388" marR="0" rtl="0" algn="l">
              <a:spcBef>
                <a:spcPts val="0"/>
              </a:spcBef>
              <a:spcAft>
                <a:spcPts val="0"/>
              </a:spcAft>
              <a:buClr>
                <a:srgbClr val="00B1C2"/>
              </a:buClr>
              <a:buSzPts val="1200"/>
              <a:buFont typeface="Arial"/>
              <a:buNone/>
            </a:pPr>
            <a:r>
              <a:t/>
            </a:r>
            <a:endParaRPr sz="1200">
              <a:solidFill>
                <a:schemeClr val="dk1"/>
              </a:solidFill>
              <a:latin typeface="Calibri"/>
              <a:ea typeface="Calibri"/>
              <a:cs typeface="Calibri"/>
              <a:sym typeface="Calibri"/>
            </a:endParaRPr>
          </a:p>
          <a:p>
            <a:pPr indent="-169863" lvl="0" marL="179388" marR="0" rtl="0" algn="l">
              <a:spcBef>
                <a:spcPts val="0"/>
              </a:spcBef>
              <a:spcAft>
                <a:spcPts val="0"/>
              </a:spcAft>
              <a:buClr>
                <a:srgbClr val="00B1C2"/>
              </a:buClr>
              <a:buSzPts val="1200"/>
              <a:buFont typeface="Arial"/>
              <a:buChar char="•"/>
            </a:pPr>
            <a:r>
              <a:rPr lang="es-MX" sz="1200">
                <a:solidFill>
                  <a:schemeClr val="dk1"/>
                </a:solidFill>
                <a:latin typeface="Calibri"/>
                <a:ea typeface="Calibri"/>
                <a:cs typeface="Calibri"/>
                <a:sym typeface="Calibri"/>
              </a:rPr>
              <a:t>Los sistemas cambian constantemente, lo que requiere una atención constante a las condiciones internas y externas.</a:t>
            </a:r>
            <a:endParaRPr b="1" sz="1200">
              <a:solidFill>
                <a:schemeClr val="dk1"/>
              </a:solidFill>
              <a:latin typeface="Calibri"/>
              <a:ea typeface="Calibri"/>
              <a:cs typeface="Calibri"/>
              <a:sym typeface="Calibri"/>
            </a:endParaRPr>
          </a:p>
          <a:p>
            <a:pPr indent="-98425" lvl="0" marL="180975" marR="0" rtl="0" algn="l">
              <a:spcBef>
                <a:spcPts val="0"/>
              </a:spcBef>
              <a:spcAft>
                <a:spcPts val="0"/>
              </a:spcAft>
              <a:buClr>
                <a:schemeClr val="accent5"/>
              </a:buClr>
              <a:buSzPts val="1200"/>
              <a:buFont typeface="Arial"/>
              <a:buNone/>
            </a:pPr>
            <a:r>
              <a:t/>
            </a:r>
            <a:endParaRPr b="1" sz="1200">
              <a:solidFill>
                <a:schemeClr val="dk1"/>
              </a:solidFill>
              <a:latin typeface="Calibri"/>
              <a:ea typeface="Calibri"/>
              <a:cs typeface="Calibri"/>
              <a:sym typeface="Calibri"/>
            </a:endParaRPr>
          </a:p>
        </p:txBody>
      </p:sp>
      <p:sp>
        <p:nvSpPr>
          <p:cNvPr id="146" name="Google Shape;146;p6"/>
          <p:cNvSpPr/>
          <p:nvPr/>
        </p:nvSpPr>
        <p:spPr>
          <a:xfrm>
            <a:off x="6030986" y="2962238"/>
            <a:ext cx="2644703" cy="2271750"/>
          </a:xfrm>
          <a:prstGeom prst="roundRect">
            <a:avLst>
              <a:gd fmla="val 4231" name="adj"/>
            </a:avLst>
          </a:prstGeom>
          <a:solidFill>
            <a:srgbClr val="D1EFF4"/>
          </a:solidFill>
          <a:ln cap="flat" cmpd="sng" w="38100">
            <a:solidFill>
              <a:srgbClr val="00B1C2"/>
            </a:solidFill>
            <a:prstDash val="solid"/>
            <a:round/>
            <a:headEnd len="sm" w="sm" type="none"/>
            <a:tailEnd len="sm" w="sm" type="none"/>
          </a:ln>
        </p:spPr>
        <p:txBody>
          <a:bodyPr anchorCtr="0" anchor="t" bIns="45700" lIns="108000" spcFirstLastPara="1" rIns="108000" wrap="square" tIns="108000">
            <a:noAutofit/>
          </a:bodyPr>
          <a:lstStyle/>
          <a:p>
            <a:pPr indent="-171450" lvl="0" marL="179388" marR="0" rtl="0" algn="l">
              <a:spcBef>
                <a:spcPts val="0"/>
              </a:spcBef>
              <a:spcAft>
                <a:spcPts val="0"/>
              </a:spcAft>
              <a:buClr>
                <a:srgbClr val="00B1C2"/>
              </a:buClr>
              <a:buSzPts val="1200"/>
              <a:buFont typeface="Arial"/>
              <a:buNone/>
            </a:pPr>
            <a:r>
              <a:rPr b="1" lang="es-MX" sz="1200">
                <a:solidFill>
                  <a:srgbClr val="00B1C2"/>
                </a:solidFill>
                <a:latin typeface="Arial"/>
                <a:ea typeface="Arial"/>
                <a:cs typeface="Arial"/>
                <a:sym typeface="Arial"/>
              </a:rPr>
              <a:t>+ LIDERAZGO</a:t>
            </a:r>
            <a:endParaRPr b="1" sz="1200">
              <a:solidFill>
                <a:srgbClr val="00B1C2"/>
              </a:solidFill>
              <a:latin typeface="Arial"/>
              <a:ea typeface="Arial"/>
              <a:cs typeface="Arial"/>
              <a:sym typeface="Arial"/>
            </a:endParaRPr>
          </a:p>
          <a:p>
            <a:pPr indent="-171450" lvl="0" marL="180975" marR="0" rtl="0" algn="l">
              <a:spcBef>
                <a:spcPts val="600"/>
              </a:spcBef>
              <a:spcAft>
                <a:spcPts val="0"/>
              </a:spcAft>
              <a:buClr>
                <a:srgbClr val="00B1C2"/>
              </a:buClr>
              <a:buSzPts val="1200"/>
              <a:buFont typeface="Arial"/>
              <a:buChar char="•"/>
            </a:pPr>
            <a:r>
              <a:rPr lang="es-MX" sz="1200">
                <a:solidFill>
                  <a:schemeClr val="dk1"/>
                </a:solidFill>
                <a:latin typeface="Calibri"/>
                <a:ea typeface="Calibri"/>
                <a:cs typeface="Calibri"/>
                <a:sym typeface="Calibri"/>
              </a:rPr>
              <a:t>El liderazgo efectivo promueve el éxito del proyecto y contribuye a los resultados positivos del mismo. </a:t>
            </a:r>
            <a:endParaRPr/>
          </a:p>
          <a:p>
            <a:pPr indent="-95250" lvl="0" marL="180975" marR="0" rtl="0" algn="l">
              <a:spcBef>
                <a:spcPts val="0"/>
              </a:spcBef>
              <a:spcAft>
                <a:spcPts val="0"/>
              </a:spcAft>
              <a:buClr>
                <a:srgbClr val="00B1C2"/>
              </a:buClr>
              <a:buSzPts val="1200"/>
              <a:buFont typeface="Arial"/>
              <a:buNone/>
            </a:pPr>
            <a:r>
              <a:t/>
            </a:r>
            <a:endParaRPr sz="1200">
              <a:solidFill>
                <a:schemeClr val="dk1"/>
              </a:solidFill>
              <a:latin typeface="Calibri"/>
              <a:ea typeface="Calibri"/>
              <a:cs typeface="Calibri"/>
              <a:sym typeface="Calibri"/>
            </a:endParaRPr>
          </a:p>
          <a:p>
            <a:pPr indent="-171450" lvl="0" marL="180975" marR="0" rtl="0" algn="l">
              <a:spcBef>
                <a:spcPts val="0"/>
              </a:spcBef>
              <a:spcAft>
                <a:spcPts val="0"/>
              </a:spcAft>
              <a:buClr>
                <a:srgbClr val="00B1C2"/>
              </a:buClr>
              <a:buSzPts val="1200"/>
              <a:buFont typeface="Arial"/>
              <a:buChar char="•"/>
            </a:pPr>
            <a:r>
              <a:rPr lang="es-MX" sz="1200">
                <a:solidFill>
                  <a:schemeClr val="dk1"/>
                </a:solidFill>
                <a:latin typeface="Calibri"/>
                <a:ea typeface="Calibri"/>
                <a:cs typeface="Calibri"/>
                <a:sym typeface="Calibri"/>
              </a:rPr>
              <a:t>Adaptan su estilo a la situación, son honestos, íntegros y se conducen éticamente.</a:t>
            </a:r>
            <a:endParaRPr/>
          </a:p>
          <a:p>
            <a:pPr indent="-98425" lvl="0" marL="180975" marR="0" rtl="0" algn="l">
              <a:spcBef>
                <a:spcPts val="0"/>
              </a:spcBef>
              <a:spcAft>
                <a:spcPts val="0"/>
              </a:spcAft>
              <a:buClr>
                <a:schemeClr val="accent5"/>
              </a:buClr>
              <a:buSzPts val="1200"/>
              <a:buFont typeface="Arial"/>
              <a:buNone/>
            </a:pPr>
            <a:r>
              <a:t/>
            </a:r>
            <a:endParaRPr b="1" sz="12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7"/>
          <p:cNvSpPr/>
          <p:nvPr/>
        </p:nvSpPr>
        <p:spPr>
          <a:xfrm>
            <a:off x="503238" y="376836"/>
            <a:ext cx="448329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PRINCIPIOS</a:t>
            </a:r>
            <a:r>
              <a:rPr lang="es-MX" sz="1000">
                <a:solidFill>
                  <a:srgbClr val="A5A5A5"/>
                </a:solidFill>
                <a:latin typeface="Calibri"/>
                <a:ea typeface="Calibri"/>
                <a:cs typeface="Calibri"/>
                <a:sym typeface="Calibri"/>
              </a:rPr>
              <a:t> PARA LA GESTIÓN DE PROYECTOS </a:t>
            </a:r>
            <a:endParaRPr/>
          </a:p>
        </p:txBody>
      </p:sp>
      <p:grpSp>
        <p:nvGrpSpPr>
          <p:cNvPr id="153" name="Google Shape;153;p7"/>
          <p:cNvGrpSpPr/>
          <p:nvPr/>
        </p:nvGrpSpPr>
        <p:grpSpPr>
          <a:xfrm>
            <a:off x="503239" y="912814"/>
            <a:ext cx="8172450" cy="1944686"/>
            <a:chOff x="503238" y="912813"/>
            <a:chExt cx="8860249" cy="1795018"/>
          </a:xfrm>
        </p:grpSpPr>
        <p:sp>
          <p:nvSpPr>
            <p:cNvPr id="154" name="Google Shape;154;p7"/>
            <p:cNvSpPr/>
            <p:nvPr/>
          </p:nvSpPr>
          <p:spPr>
            <a:xfrm>
              <a:off x="503238" y="912813"/>
              <a:ext cx="2867283" cy="1795018"/>
            </a:xfrm>
            <a:prstGeom prst="roundRect">
              <a:avLst>
                <a:gd fmla="val 4231" name="adj"/>
              </a:avLst>
            </a:prstGeom>
            <a:solidFill>
              <a:srgbClr val="D1EFF4"/>
            </a:solidFill>
            <a:ln cap="flat" cmpd="sng" w="38100">
              <a:solidFill>
                <a:srgbClr val="00B1C2"/>
              </a:solidFill>
              <a:prstDash val="solid"/>
              <a:round/>
              <a:headEnd len="sm" w="sm" type="none"/>
              <a:tailEnd len="sm" w="sm" type="none"/>
            </a:ln>
          </p:spPr>
          <p:txBody>
            <a:bodyPr anchorCtr="0" anchor="t" bIns="45700" lIns="108000" spcFirstLastPara="1" rIns="36000" wrap="square" tIns="108000">
              <a:noAutofit/>
            </a:bodyPr>
            <a:lstStyle/>
            <a:p>
              <a:pPr indent="0" lvl="0" marL="7938" marR="0" rtl="0" algn="l">
                <a:spcBef>
                  <a:spcPts val="0"/>
                </a:spcBef>
                <a:spcAft>
                  <a:spcPts val="0"/>
                </a:spcAft>
                <a:buNone/>
              </a:pPr>
              <a:r>
                <a:rPr b="1" lang="es-MX" sz="1100">
                  <a:solidFill>
                    <a:srgbClr val="00B1C2"/>
                  </a:solidFill>
                  <a:latin typeface="Arial"/>
                  <a:ea typeface="Arial"/>
                  <a:cs typeface="Arial"/>
                  <a:sym typeface="Arial"/>
                </a:rPr>
                <a:t>+ ADAPTACIÓN</a:t>
              </a:r>
              <a:endParaRPr/>
            </a:p>
            <a:p>
              <a:pPr indent="-173038" lvl="0" marL="179388" marR="0" rtl="0" algn="l">
                <a:spcBef>
                  <a:spcPts val="600"/>
                </a:spcBef>
                <a:spcAft>
                  <a:spcPts val="0"/>
                </a:spcAft>
                <a:buClr>
                  <a:srgbClr val="00B1C2"/>
                </a:buClr>
                <a:buSzPts val="1100"/>
                <a:buFont typeface="Arial"/>
                <a:buChar char="•"/>
              </a:pPr>
              <a:r>
                <a:rPr lang="es-MX" sz="1100">
                  <a:solidFill>
                    <a:schemeClr val="dk1"/>
                  </a:solidFill>
                  <a:latin typeface="Calibri"/>
                  <a:ea typeface="Calibri"/>
                  <a:cs typeface="Calibri"/>
                  <a:sym typeface="Calibri"/>
                </a:rPr>
                <a:t>Cada proyecto es único.</a:t>
              </a:r>
              <a:endParaRPr/>
            </a:p>
            <a:p>
              <a:pPr indent="-103188" lvl="0" marL="179388" marR="0" rtl="0" algn="l">
                <a:spcBef>
                  <a:spcPts val="0"/>
                </a:spcBef>
                <a:spcAft>
                  <a:spcPts val="0"/>
                </a:spcAft>
                <a:buClr>
                  <a:srgbClr val="00B1C2"/>
                </a:buClr>
                <a:buSzPts val="1100"/>
                <a:buFont typeface="Arial"/>
                <a:buNone/>
              </a:pPr>
              <a:r>
                <a:t/>
              </a:r>
              <a:endParaRPr sz="1100">
                <a:solidFill>
                  <a:schemeClr val="dk1"/>
                </a:solidFill>
                <a:latin typeface="Calibri"/>
                <a:ea typeface="Calibri"/>
                <a:cs typeface="Calibri"/>
                <a:sym typeface="Calibri"/>
              </a:endParaRPr>
            </a:p>
            <a:p>
              <a:pPr indent="-173038" lvl="0" marL="179388" marR="0" rtl="0" algn="l">
                <a:spcBef>
                  <a:spcPts val="0"/>
                </a:spcBef>
                <a:spcAft>
                  <a:spcPts val="0"/>
                </a:spcAft>
                <a:buClr>
                  <a:srgbClr val="00B1C2"/>
                </a:buClr>
                <a:buSzPts val="1100"/>
                <a:buFont typeface="Arial"/>
                <a:buChar char="•"/>
              </a:pPr>
              <a:r>
                <a:rPr lang="es-MX" sz="1100">
                  <a:solidFill>
                    <a:schemeClr val="dk1"/>
                  </a:solidFill>
                  <a:latin typeface="Calibri"/>
                  <a:ea typeface="Calibri"/>
                  <a:cs typeface="Calibri"/>
                  <a:sym typeface="Calibri"/>
                </a:rPr>
                <a:t>El éxito del proyecto se basa en adaptarse al contexto único del mismo para determinar los métodos más apropiados para producir los resultados deseados.</a:t>
              </a:r>
              <a:endParaRPr b="1" sz="1100">
                <a:solidFill>
                  <a:schemeClr val="dk1"/>
                </a:solidFill>
                <a:latin typeface="Calibri"/>
                <a:ea typeface="Calibri"/>
                <a:cs typeface="Calibri"/>
                <a:sym typeface="Calibri"/>
              </a:endParaRPr>
            </a:p>
            <a:p>
              <a:pPr indent="-104775" lvl="0" marL="180975" marR="0" rtl="0" algn="l">
                <a:spcBef>
                  <a:spcPts val="0"/>
                </a:spcBef>
                <a:spcAft>
                  <a:spcPts val="0"/>
                </a:spcAft>
                <a:buClr>
                  <a:srgbClr val="00B1C2"/>
                </a:buClr>
                <a:buSzPts val="1100"/>
                <a:buFont typeface="Arial"/>
                <a:buNone/>
              </a:pPr>
              <a:r>
                <a:t/>
              </a:r>
              <a:endParaRPr b="1" sz="1100">
                <a:solidFill>
                  <a:schemeClr val="dk1"/>
                </a:solidFill>
                <a:latin typeface="Calibri"/>
                <a:ea typeface="Calibri"/>
                <a:cs typeface="Calibri"/>
                <a:sym typeface="Calibri"/>
              </a:endParaRPr>
            </a:p>
          </p:txBody>
        </p:sp>
        <p:sp>
          <p:nvSpPr>
            <p:cNvPr id="155" name="Google Shape;155;p7"/>
            <p:cNvSpPr/>
            <p:nvPr/>
          </p:nvSpPr>
          <p:spPr>
            <a:xfrm>
              <a:off x="3499722" y="912813"/>
              <a:ext cx="2867283" cy="1795018"/>
            </a:xfrm>
            <a:prstGeom prst="roundRect">
              <a:avLst>
                <a:gd fmla="val 4231" name="adj"/>
              </a:avLst>
            </a:prstGeom>
            <a:solidFill>
              <a:srgbClr val="D1EFF4"/>
            </a:solidFill>
            <a:ln cap="flat" cmpd="sng" w="38100">
              <a:solidFill>
                <a:srgbClr val="00B1C2"/>
              </a:solidFill>
              <a:prstDash val="solid"/>
              <a:round/>
              <a:headEnd len="sm" w="sm" type="none"/>
              <a:tailEnd len="sm" w="sm" type="none"/>
            </a:ln>
          </p:spPr>
          <p:txBody>
            <a:bodyPr anchorCtr="0" anchor="t" bIns="45700" lIns="108000" spcFirstLastPara="1" rIns="108000" wrap="square" tIns="108000">
              <a:noAutofit/>
            </a:bodyPr>
            <a:lstStyle/>
            <a:p>
              <a:pPr indent="0" lvl="0" marL="7938" marR="0" rtl="0" algn="l">
                <a:spcBef>
                  <a:spcPts val="0"/>
                </a:spcBef>
                <a:spcAft>
                  <a:spcPts val="0"/>
                </a:spcAft>
                <a:buNone/>
              </a:pPr>
              <a:r>
                <a:rPr b="1" lang="es-MX" sz="1100">
                  <a:solidFill>
                    <a:srgbClr val="00B1C2"/>
                  </a:solidFill>
                  <a:latin typeface="Arial"/>
                  <a:ea typeface="Arial"/>
                  <a:cs typeface="Arial"/>
                  <a:sym typeface="Arial"/>
                </a:rPr>
                <a:t>+ CALIDAD</a:t>
              </a:r>
              <a:endParaRPr b="1" sz="1100">
                <a:solidFill>
                  <a:srgbClr val="00B1C2"/>
                </a:solidFill>
                <a:latin typeface="Arial"/>
                <a:ea typeface="Arial"/>
                <a:cs typeface="Arial"/>
                <a:sym typeface="Arial"/>
              </a:endParaRPr>
            </a:p>
            <a:p>
              <a:pPr indent="-173038" lvl="0" marL="179388" marR="0" rtl="0" algn="l">
                <a:spcBef>
                  <a:spcPts val="600"/>
                </a:spcBef>
                <a:spcAft>
                  <a:spcPts val="0"/>
                </a:spcAft>
                <a:buClr>
                  <a:srgbClr val="00B1C2"/>
                </a:buClr>
                <a:buSzPts val="1100"/>
                <a:buFont typeface="Arial"/>
                <a:buChar char="•"/>
              </a:pPr>
              <a:r>
                <a:rPr lang="es-MX" sz="1100">
                  <a:solidFill>
                    <a:schemeClr val="dk1"/>
                  </a:solidFill>
                  <a:latin typeface="Calibri"/>
                  <a:ea typeface="Calibri"/>
                  <a:cs typeface="Calibri"/>
                  <a:sym typeface="Calibri"/>
                </a:rPr>
                <a:t>La calidad del proyecto implica satisfacer las expectativas de los interesados y cumplir con los requisitos del proyecto y </a:t>
              </a:r>
              <a:br>
                <a:rPr lang="es-MX" sz="1100">
                  <a:solidFill>
                    <a:schemeClr val="dk1"/>
                  </a:solidFill>
                  <a:latin typeface="Calibri"/>
                  <a:ea typeface="Calibri"/>
                  <a:cs typeface="Calibri"/>
                  <a:sym typeface="Calibri"/>
                </a:rPr>
              </a:br>
              <a:r>
                <a:rPr lang="es-MX" sz="1100">
                  <a:solidFill>
                    <a:schemeClr val="dk1"/>
                  </a:solidFill>
                  <a:latin typeface="Calibri"/>
                  <a:ea typeface="Calibri"/>
                  <a:cs typeface="Calibri"/>
                  <a:sym typeface="Calibri"/>
                </a:rPr>
                <a:t>del producto.</a:t>
              </a:r>
              <a:endParaRPr/>
            </a:p>
            <a:p>
              <a:pPr indent="-103188" lvl="0" marL="179388" marR="0" rtl="0" algn="l">
                <a:spcBef>
                  <a:spcPts val="0"/>
                </a:spcBef>
                <a:spcAft>
                  <a:spcPts val="0"/>
                </a:spcAft>
                <a:buClr>
                  <a:srgbClr val="00B1C2"/>
                </a:buClr>
                <a:buSzPts val="1100"/>
                <a:buFont typeface="Arial"/>
                <a:buNone/>
              </a:pPr>
              <a:r>
                <a:t/>
              </a:r>
              <a:endParaRPr sz="1100">
                <a:solidFill>
                  <a:schemeClr val="dk1"/>
                </a:solidFill>
                <a:latin typeface="Calibri"/>
                <a:ea typeface="Calibri"/>
                <a:cs typeface="Calibri"/>
                <a:sym typeface="Calibri"/>
              </a:endParaRPr>
            </a:p>
            <a:p>
              <a:pPr indent="-173038" lvl="0" marL="179388" marR="0" rtl="0" algn="l">
                <a:spcBef>
                  <a:spcPts val="0"/>
                </a:spcBef>
                <a:spcAft>
                  <a:spcPts val="0"/>
                </a:spcAft>
                <a:buClr>
                  <a:srgbClr val="00B1C2"/>
                </a:buClr>
                <a:buSzPts val="1100"/>
                <a:buFont typeface="Arial"/>
                <a:buChar char="•"/>
              </a:pPr>
              <a:r>
                <a:rPr lang="es-MX" sz="1100">
                  <a:solidFill>
                    <a:schemeClr val="dk1"/>
                  </a:solidFill>
                  <a:latin typeface="Calibri"/>
                  <a:ea typeface="Calibri"/>
                  <a:cs typeface="Calibri"/>
                  <a:sym typeface="Calibri"/>
                </a:rPr>
                <a:t>La calidad se centra en cumplir con los criterios de aceptación para los entregables.</a:t>
              </a:r>
              <a:endParaRPr b="1" sz="1100">
                <a:solidFill>
                  <a:schemeClr val="dk1"/>
                </a:solidFill>
                <a:latin typeface="Calibri"/>
                <a:ea typeface="Calibri"/>
                <a:cs typeface="Calibri"/>
                <a:sym typeface="Calibri"/>
              </a:endParaRPr>
            </a:p>
            <a:p>
              <a:pPr indent="-104775" lvl="0" marL="180975" marR="0" rtl="0" algn="l">
                <a:spcBef>
                  <a:spcPts val="0"/>
                </a:spcBef>
                <a:spcAft>
                  <a:spcPts val="0"/>
                </a:spcAft>
                <a:buClr>
                  <a:srgbClr val="00B1C2"/>
                </a:buClr>
                <a:buSzPts val="1100"/>
                <a:buFont typeface="Arial"/>
                <a:buNone/>
              </a:pPr>
              <a:r>
                <a:t/>
              </a:r>
              <a:endParaRPr b="1" sz="1100">
                <a:solidFill>
                  <a:schemeClr val="dk1"/>
                </a:solidFill>
                <a:latin typeface="Calibri"/>
                <a:ea typeface="Calibri"/>
                <a:cs typeface="Calibri"/>
                <a:sym typeface="Calibri"/>
              </a:endParaRPr>
            </a:p>
          </p:txBody>
        </p:sp>
        <p:sp>
          <p:nvSpPr>
            <p:cNvPr id="156" name="Google Shape;156;p7"/>
            <p:cNvSpPr/>
            <p:nvPr/>
          </p:nvSpPr>
          <p:spPr>
            <a:xfrm>
              <a:off x="6496204" y="912813"/>
              <a:ext cx="2867283" cy="1795018"/>
            </a:xfrm>
            <a:prstGeom prst="roundRect">
              <a:avLst>
                <a:gd fmla="val 4231" name="adj"/>
              </a:avLst>
            </a:prstGeom>
            <a:solidFill>
              <a:srgbClr val="D1EFF4"/>
            </a:solidFill>
            <a:ln cap="flat" cmpd="sng" w="38100">
              <a:solidFill>
                <a:srgbClr val="00B1C2"/>
              </a:solidFill>
              <a:prstDash val="solid"/>
              <a:round/>
              <a:headEnd len="sm" w="sm" type="none"/>
              <a:tailEnd len="sm" w="sm" type="none"/>
            </a:ln>
          </p:spPr>
          <p:txBody>
            <a:bodyPr anchorCtr="0" anchor="t" bIns="45700" lIns="108000" spcFirstLastPara="1" rIns="108000" wrap="square" tIns="108000">
              <a:noAutofit/>
            </a:bodyPr>
            <a:lstStyle/>
            <a:p>
              <a:pPr indent="0" lvl="0" marL="7938" marR="0" rtl="0" algn="l">
                <a:spcBef>
                  <a:spcPts val="0"/>
                </a:spcBef>
                <a:spcAft>
                  <a:spcPts val="0"/>
                </a:spcAft>
                <a:buNone/>
              </a:pPr>
              <a:r>
                <a:rPr b="1" lang="es-MX" sz="1100">
                  <a:solidFill>
                    <a:srgbClr val="00B1C2"/>
                  </a:solidFill>
                  <a:latin typeface="Arial"/>
                  <a:ea typeface="Arial"/>
                  <a:cs typeface="Arial"/>
                  <a:sym typeface="Arial"/>
                </a:rPr>
                <a:t>+ COMPLEJIDAD</a:t>
              </a:r>
              <a:endParaRPr b="1" sz="1100">
                <a:solidFill>
                  <a:srgbClr val="00B1C2"/>
                </a:solidFill>
                <a:latin typeface="Arial"/>
                <a:ea typeface="Arial"/>
                <a:cs typeface="Arial"/>
                <a:sym typeface="Arial"/>
              </a:endParaRPr>
            </a:p>
            <a:p>
              <a:pPr indent="-173038" lvl="0" marL="179388" marR="0" rtl="0" algn="l">
                <a:spcBef>
                  <a:spcPts val="600"/>
                </a:spcBef>
                <a:spcAft>
                  <a:spcPts val="0"/>
                </a:spcAft>
                <a:buClr>
                  <a:srgbClr val="00B1C2"/>
                </a:buClr>
                <a:buSzPts val="1100"/>
                <a:buFont typeface="Arial"/>
                <a:buChar char="•"/>
              </a:pPr>
              <a:r>
                <a:rPr lang="es-MX" sz="1100">
                  <a:solidFill>
                    <a:schemeClr val="dk1"/>
                  </a:solidFill>
                  <a:latin typeface="Calibri"/>
                  <a:ea typeface="Calibri"/>
                  <a:cs typeface="Calibri"/>
                  <a:sym typeface="Calibri"/>
                </a:rPr>
                <a:t>La complejidad es el resultado del comportamiento humano, las interacciones de los sistemas, la incertidumbre y la ambigüedad.</a:t>
              </a:r>
              <a:endParaRPr/>
            </a:p>
            <a:p>
              <a:pPr indent="-103188" lvl="0" marL="179388" marR="0" rtl="0" algn="l">
                <a:spcBef>
                  <a:spcPts val="0"/>
                </a:spcBef>
                <a:spcAft>
                  <a:spcPts val="0"/>
                </a:spcAft>
                <a:buClr>
                  <a:srgbClr val="00B1C2"/>
                </a:buClr>
                <a:buSzPts val="1100"/>
                <a:buFont typeface="Arial"/>
                <a:buNone/>
              </a:pPr>
              <a:r>
                <a:t/>
              </a:r>
              <a:endParaRPr sz="1100">
                <a:solidFill>
                  <a:schemeClr val="dk1"/>
                </a:solidFill>
                <a:latin typeface="Calibri"/>
                <a:ea typeface="Calibri"/>
                <a:cs typeface="Calibri"/>
                <a:sym typeface="Calibri"/>
              </a:endParaRPr>
            </a:p>
            <a:p>
              <a:pPr indent="-173038" lvl="0" marL="179388" marR="0" rtl="0" algn="l">
                <a:spcBef>
                  <a:spcPts val="0"/>
                </a:spcBef>
                <a:spcAft>
                  <a:spcPts val="0"/>
                </a:spcAft>
                <a:buClr>
                  <a:srgbClr val="00B1C2"/>
                </a:buClr>
                <a:buSzPts val="1100"/>
                <a:buFont typeface="Arial"/>
                <a:buChar char="•"/>
              </a:pPr>
              <a:r>
                <a:rPr lang="es-MX" sz="1100">
                  <a:solidFill>
                    <a:schemeClr val="dk1"/>
                  </a:solidFill>
                  <a:latin typeface="Calibri"/>
                  <a:ea typeface="Calibri"/>
                  <a:cs typeface="Calibri"/>
                  <a:sym typeface="Calibri"/>
                </a:rPr>
                <a:t>Los equipos de proyecto pueden mantenerse atentos a la identificación de elementos de complejidad y utilizar métodos para reducirla y gestionarla</a:t>
              </a:r>
              <a:endParaRPr sz="1100">
                <a:solidFill>
                  <a:schemeClr val="dk1"/>
                </a:solidFill>
                <a:latin typeface="Calibri"/>
                <a:ea typeface="Calibri"/>
                <a:cs typeface="Calibri"/>
                <a:sym typeface="Calibri"/>
              </a:endParaRPr>
            </a:p>
          </p:txBody>
        </p:sp>
      </p:grpSp>
      <p:sp>
        <p:nvSpPr>
          <p:cNvPr id="157" name="Google Shape;157;p7"/>
          <p:cNvSpPr/>
          <p:nvPr/>
        </p:nvSpPr>
        <p:spPr>
          <a:xfrm>
            <a:off x="503239" y="2962238"/>
            <a:ext cx="2644703" cy="2271750"/>
          </a:xfrm>
          <a:prstGeom prst="roundRect">
            <a:avLst>
              <a:gd fmla="val 4231" name="adj"/>
            </a:avLst>
          </a:prstGeom>
          <a:solidFill>
            <a:srgbClr val="D1EFF4"/>
          </a:solidFill>
          <a:ln cap="flat" cmpd="sng" w="38100">
            <a:solidFill>
              <a:srgbClr val="00B1C2"/>
            </a:solidFill>
            <a:prstDash val="solid"/>
            <a:round/>
            <a:headEnd len="sm" w="sm" type="none"/>
            <a:tailEnd len="sm" w="sm" type="none"/>
          </a:ln>
        </p:spPr>
        <p:txBody>
          <a:bodyPr anchorCtr="0" anchor="t" bIns="45700" lIns="108000" spcFirstLastPara="1" rIns="36000" wrap="square" tIns="108000">
            <a:noAutofit/>
          </a:bodyPr>
          <a:lstStyle/>
          <a:p>
            <a:pPr indent="0" lvl="0" marL="7938" marR="0" rtl="0" algn="l">
              <a:spcBef>
                <a:spcPts val="0"/>
              </a:spcBef>
              <a:spcAft>
                <a:spcPts val="0"/>
              </a:spcAft>
              <a:buNone/>
            </a:pPr>
            <a:r>
              <a:rPr b="1" lang="es-MX" sz="1100">
                <a:solidFill>
                  <a:srgbClr val="00B1C2"/>
                </a:solidFill>
                <a:latin typeface="Arial"/>
                <a:ea typeface="Arial"/>
                <a:cs typeface="Arial"/>
                <a:sym typeface="Arial"/>
              </a:rPr>
              <a:t>+ OPORTUNIDADES Y AMENAZAS</a:t>
            </a:r>
            <a:endParaRPr b="1" sz="1100">
              <a:solidFill>
                <a:srgbClr val="00B1C2"/>
              </a:solidFill>
              <a:latin typeface="Arial"/>
              <a:ea typeface="Arial"/>
              <a:cs typeface="Arial"/>
              <a:sym typeface="Arial"/>
            </a:endParaRPr>
          </a:p>
          <a:p>
            <a:pPr indent="-173038" lvl="0" marL="179388" marR="0" rtl="0" algn="l">
              <a:spcBef>
                <a:spcPts val="600"/>
              </a:spcBef>
              <a:spcAft>
                <a:spcPts val="0"/>
              </a:spcAft>
              <a:buClr>
                <a:srgbClr val="00B1C2"/>
              </a:buClr>
              <a:buSzPts val="1100"/>
              <a:buFont typeface="Arial"/>
              <a:buChar char="•"/>
            </a:pPr>
            <a:r>
              <a:rPr lang="es-MX" sz="1100">
                <a:solidFill>
                  <a:schemeClr val="dk1"/>
                </a:solidFill>
                <a:latin typeface="Calibri"/>
                <a:ea typeface="Calibri"/>
                <a:cs typeface="Calibri"/>
                <a:sym typeface="Calibri"/>
              </a:rPr>
              <a:t>Los riesgos individuales y generales pueden afectar los proyectos.</a:t>
            </a:r>
            <a:endParaRPr/>
          </a:p>
          <a:p>
            <a:pPr indent="-103188" lvl="0" marL="179388" marR="0" rtl="0" algn="l">
              <a:spcBef>
                <a:spcPts val="0"/>
              </a:spcBef>
              <a:spcAft>
                <a:spcPts val="0"/>
              </a:spcAft>
              <a:buClr>
                <a:srgbClr val="00B1C2"/>
              </a:buClr>
              <a:buSzPts val="1100"/>
              <a:buFont typeface="Arial"/>
              <a:buNone/>
            </a:pPr>
            <a:r>
              <a:t/>
            </a:r>
            <a:endParaRPr sz="1100">
              <a:solidFill>
                <a:schemeClr val="dk1"/>
              </a:solidFill>
              <a:latin typeface="Calibri"/>
              <a:ea typeface="Calibri"/>
              <a:cs typeface="Calibri"/>
              <a:sym typeface="Calibri"/>
            </a:endParaRPr>
          </a:p>
          <a:p>
            <a:pPr indent="-173038" lvl="0" marL="179388" marR="0" rtl="0" algn="l">
              <a:spcBef>
                <a:spcPts val="0"/>
              </a:spcBef>
              <a:spcAft>
                <a:spcPts val="0"/>
              </a:spcAft>
              <a:buClr>
                <a:srgbClr val="00B1C2"/>
              </a:buClr>
              <a:buSzPts val="1100"/>
              <a:buFont typeface="Arial"/>
              <a:buChar char="•"/>
            </a:pPr>
            <a:r>
              <a:rPr lang="es-MX" sz="1100">
                <a:solidFill>
                  <a:schemeClr val="dk1"/>
                </a:solidFill>
                <a:latin typeface="Calibri"/>
                <a:ea typeface="Calibri"/>
                <a:cs typeface="Calibri"/>
                <a:sym typeface="Calibri"/>
              </a:rPr>
              <a:t>Los riesgos pueden ser positivos (oportunidades) o negativos (amenazas).</a:t>
            </a:r>
            <a:endParaRPr/>
          </a:p>
          <a:p>
            <a:pPr indent="-103188" lvl="0" marL="179388" marR="0" rtl="0" algn="l">
              <a:spcBef>
                <a:spcPts val="0"/>
              </a:spcBef>
              <a:spcAft>
                <a:spcPts val="0"/>
              </a:spcAft>
              <a:buClr>
                <a:srgbClr val="00B1C2"/>
              </a:buClr>
              <a:buSzPts val="1100"/>
              <a:buFont typeface="Arial"/>
              <a:buNone/>
            </a:pPr>
            <a:r>
              <a:t/>
            </a:r>
            <a:endParaRPr sz="1100">
              <a:solidFill>
                <a:schemeClr val="dk1"/>
              </a:solidFill>
              <a:latin typeface="Calibri"/>
              <a:ea typeface="Calibri"/>
              <a:cs typeface="Calibri"/>
              <a:sym typeface="Calibri"/>
            </a:endParaRPr>
          </a:p>
          <a:p>
            <a:pPr indent="-173038" lvl="0" marL="179388" marR="0" rtl="0" algn="l">
              <a:spcBef>
                <a:spcPts val="0"/>
              </a:spcBef>
              <a:spcAft>
                <a:spcPts val="0"/>
              </a:spcAft>
              <a:buClr>
                <a:srgbClr val="00B1C2"/>
              </a:buClr>
              <a:buSzPts val="1100"/>
              <a:buFont typeface="Arial"/>
              <a:buChar char="•"/>
            </a:pPr>
            <a:r>
              <a:rPr lang="es-MX" sz="1100">
                <a:solidFill>
                  <a:schemeClr val="dk1"/>
                </a:solidFill>
                <a:latin typeface="Calibri"/>
                <a:ea typeface="Calibri"/>
                <a:cs typeface="Calibri"/>
                <a:sym typeface="Calibri"/>
              </a:rPr>
              <a:t>Los riesgos son abordados continuamente a lo largo del proyecto.</a:t>
            </a:r>
            <a:endParaRPr sz="1100">
              <a:solidFill>
                <a:schemeClr val="dk1"/>
              </a:solidFill>
              <a:latin typeface="Calibri"/>
              <a:ea typeface="Calibri"/>
              <a:cs typeface="Calibri"/>
              <a:sym typeface="Calibri"/>
            </a:endParaRPr>
          </a:p>
          <a:p>
            <a:pPr indent="-104775" lvl="0" marL="180975" marR="0" rtl="0" algn="l">
              <a:spcBef>
                <a:spcPts val="0"/>
              </a:spcBef>
              <a:spcAft>
                <a:spcPts val="0"/>
              </a:spcAft>
              <a:buClr>
                <a:srgbClr val="00B1C2"/>
              </a:buClr>
              <a:buSzPts val="1100"/>
              <a:buFont typeface="Arial"/>
              <a:buNone/>
            </a:pPr>
            <a:r>
              <a:t/>
            </a:r>
            <a:endParaRPr b="1" sz="1100">
              <a:solidFill>
                <a:schemeClr val="dk1"/>
              </a:solidFill>
              <a:latin typeface="Calibri"/>
              <a:ea typeface="Calibri"/>
              <a:cs typeface="Calibri"/>
              <a:sym typeface="Calibri"/>
            </a:endParaRPr>
          </a:p>
        </p:txBody>
      </p:sp>
      <p:sp>
        <p:nvSpPr>
          <p:cNvPr id="158" name="Google Shape;158;p7"/>
          <p:cNvSpPr/>
          <p:nvPr/>
        </p:nvSpPr>
        <p:spPr>
          <a:xfrm>
            <a:off x="3267113" y="2962238"/>
            <a:ext cx="2644703" cy="2271750"/>
          </a:xfrm>
          <a:prstGeom prst="roundRect">
            <a:avLst>
              <a:gd fmla="val 4231" name="adj"/>
            </a:avLst>
          </a:prstGeom>
          <a:solidFill>
            <a:srgbClr val="D1EFF4"/>
          </a:solidFill>
          <a:ln cap="flat" cmpd="sng" w="38100">
            <a:solidFill>
              <a:srgbClr val="00B1C2"/>
            </a:solidFill>
            <a:prstDash val="solid"/>
            <a:round/>
            <a:headEnd len="sm" w="sm" type="none"/>
            <a:tailEnd len="sm" w="sm" type="none"/>
          </a:ln>
        </p:spPr>
        <p:txBody>
          <a:bodyPr anchorCtr="0" anchor="t" bIns="45700" lIns="108000" spcFirstLastPara="1" rIns="108000" wrap="square" tIns="108000">
            <a:noAutofit/>
          </a:bodyPr>
          <a:lstStyle/>
          <a:p>
            <a:pPr indent="0" lvl="0" marL="7938" marR="0" rtl="0" algn="l">
              <a:spcBef>
                <a:spcPts val="0"/>
              </a:spcBef>
              <a:spcAft>
                <a:spcPts val="0"/>
              </a:spcAft>
              <a:buNone/>
            </a:pPr>
            <a:r>
              <a:rPr b="1" lang="es-MX" sz="1100">
                <a:solidFill>
                  <a:srgbClr val="00B1C2"/>
                </a:solidFill>
                <a:latin typeface="Arial"/>
                <a:ea typeface="Arial"/>
                <a:cs typeface="Arial"/>
                <a:sym typeface="Arial"/>
              </a:rPr>
              <a:t>+ ADAPTABILIDAD Y RESILIENCIA</a:t>
            </a:r>
            <a:endParaRPr b="1" sz="1100">
              <a:solidFill>
                <a:srgbClr val="00B1C2"/>
              </a:solidFill>
              <a:latin typeface="Arial"/>
              <a:ea typeface="Arial"/>
              <a:cs typeface="Arial"/>
              <a:sym typeface="Arial"/>
            </a:endParaRPr>
          </a:p>
          <a:p>
            <a:pPr indent="-173038" lvl="0" marL="179388" marR="0" rtl="0" algn="l">
              <a:spcBef>
                <a:spcPts val="600"/>
              </a:spcBef>
              <a:spcAft>
                <a:spcPts val="0"/>
              </a:spcAft>
              <a:buClr>
                <a:srgbClr val="00B1C2"/>
              </a:buClr>
              <a:buSzPts val="1100"/>
              <a:buFont typeface="Arial"/>
              <a:buChar char="•"/>
            </a:pPr>
            <a:r>
              <a:rPr lang="es-MX" sz="1100">
                <a:solidFill>
                  <a:schemeClr val="dk1"/>
                </a:solidFill>
                <a:latin typeface="Calibri"/>
                <a:ea typeface="Calibri"/>
                <a:cs typeface="Calibri"/>
                <a:sym typeface="Calibri"/>
              </a:rPr>
              <a:t>La adaptabilidad es la capacidad de responder a condiciones cambiantes.</a:t>
            </a:r>
            <a:endParaRPr/>
          </a:p>
          <a:p>
            <a:pPr indent="-103188" lvl="0" marL="179388" marR="0" rtl="0" algn="l">
              <a:spcBef>
                <a:spcPts val="0"/>
              </a:spcBef>
              <a:spcAft>
                <a:spcPts val="0"/>
              </a:spcAft>
              <a:buClr>
                <a:srgbClr val="00B1C2"/>
              </a:buClr>
              <a:buSzPts val="1100"/>
              <a:buFont typeface="Arial"/>
              <a:buNone/>
            </a:pPr>
            <a:r>
              <a:t/>
            </a:r>
            <a:endParaRPr sz="1100">
              <a:solidFill>
                <a:schemeClr val="dk1"/>
              </a:solidFill>
              <a:latin typeface="Calibri"/>
              <a:ea typeface="Calibri"/>
              <a:cs typeface="Calibri"/>
              <a:sym typeface="Calibri"/>
            </a:endParaRPr>
          </a:p>
          <a:p>
            <a:pPr indent="-173038" lvl="0" marL="179388" marR="0" rtl="0" algn="l">
              <a:spcBef>
                <a:spcPts val="0"/>
              </a:spcBef>
              <a:spcAft>
                <a:spcPts val="0"/>
              </a:spcAft>
              <a:buClr>
                <a:srgbClr val="00B1C2"/>
              </a:buClr>
              <a:buSzPts val="1100"/>
              <a:buFont typeface="Arial"/>
              <a:buChar char="•"/>
            </a:pPr>
            <a:r>
              <a:rPr lang="es-MX" sz="1100">
                <a:solidFill>
                  <a:schemeClr val="dk1"/>
                </a:solidFill>
                <a:latin typeface="Calibri"/>
                <a:ea typeface="Calibri"/>
                <a:cs typeface="Calibri"/>
                <a:sym typeface="Calibri"/>
              </a:rPr>
              <a:t>La resiliencia es la capacidad de absorber los impactos y de recuperarse rápidamente de un revés o fracaso.</a:t>
            </a:r>
            <a:endParaRPr/>
          </a:p>
          <a:p>
            <a:pPr indent="-103188" lvl="0" marL="179388" marR="0" rtl="0" algn="l">
              <a:spcBef>
                <a:spcPts val="0"/>
              </a:spcBef>
              <a:spcAft>
                <a:spcPts val="0"/>
              </a:spcAft>
              <a:buClr>
                <a:srgbClr val="00B1C2"/>
              </a:buClr>
              <a:buSzPts val="1100"/>
              <a:buFont typeface="Arial"/>
              <a:buNone/>
            </a:pPr>
            <a:r>
              <a:t/>
            </a:r>
            <a:endParaRPr sz="1100">
              <a:solidFill>
                <a:schemeClr val="dk1"/>
              </a:solidFill>
              <a:latin typeface="Calibri"/>
              <a:ea typeface="Calibri"/>
              <a:cs typeface="Calibri"/>
              <a:sym typeface="Calibri"/>
            </a:endParaRPr>
          </a:p>
          <a:p>
            <a:pPr indent="-173038" lvl="0" marL="179388" marR="0" rtl="0" algn="l">
              <a:spcBef>
                <a:spcPts val="0"/>
              </a:spcBef>
              <a:spcAft>
                <a:spcPts val="0"/>
              </a:spcAft>
              <a:buClr>
                <a:srgbClr val="00B1C2"/>
              </a:buClr>
              <a:buSzPts val="1100"/>
              <a:buFont typeface="Arial"/>
              <a:buChar char="•"/>
            </a:pPr>
            <a:r>
              <a:rPr lang="es-MX" sz="1100">
                <a:solidFill>
                  <a:schemeClr val="dk1"/>
                </a:solidFill>
                <a:latin typeface="Calibri"/>
                <a:ea typeface="Calibri"/>
                <a:cs typeface="Calibri"/>
                <a:sym typeface="Calibri"/>
              </a:rPr>
              <a:t>La atención a los resultados en lugar de a las salidas facilita la adaptabilidad.</a:t>
            </a:r>
            <a:endParaRPr b="1" sz="1100">
              <a:solidFill>
                <a:schemeClr val="dk1"/>
              </a:solidFill>
              <a:latin typeface="Calibri"/>
              <a:ea typeface="Calibri"/>
              <a:cs typeface="Calibri"/>
              <a:sym typeface="Calibri"/>
            </a:endParaRPr>
          </a:p>
          <a:p>
            <a:pPr indent="-104775" lvl="0" marL="180975" marR="0" rtl="0" algn="l">
              <a:spcBef>
                <a:spcPts val="0"/>
              </a:spcBef>
              <a:spcAft>
                <a:spcPts val="0"/>
              </a:spcAft>
              <a:buClr>
                <a:srgbClr val="00B1C2"/>
              </a:buClr>
              <a:buSzPts val="1100"/>
              <a:buFont typeface="Arial"/>
              <a:buNone/>
            </a:pPr>
            <a:r>
              <a:t/>
            </a:r>
            <a:endParaRPr b="1" sz="1100">
              <a:solidFill>
                <a:schemeClr val="dk1"/>
              </a:solidFill>
              <a:latin typeface="Calibri"/>
              <a:ea typeface="Calibri"/>
              <a:cs typeface="Calibri"/>
              <a:sym typeface="Calibri"/>
            </a:endParaRPr>
          </a:p>
        </p:txBody>
      </p:sp>
      <p:sp>
        <p:nvSpPr>
          <p:cNvPr id="159" name="Google Shape;159;p7"/>
          <p:cNvSpPr/>
          <p:nvPr/>
        </p:nvSpPr>
        <p:spPr>
          <a:xfrm>
            <a:off x="6030986" y="2962238"/>
            <a:ext cx="2644703" cy="2271750"/>
          </a:xfrm>
          <a:prstGeom prst="roundRect">
            <a:avLst>
              <a:gd fmla="val 4231" name="adj"/>
            </a:avLst>
          </a:prstGeom>
          <a:solidFill>
            <a:srgbClr val="D1EFF4"/>
          </a:solidFill>
          <a:ln cap="flat" cmpd="sng" w="38100">
            <a:solidFill>
              <a:srgbClr val="00B1C2"/>
            </a:solidFill>
            <a:prstDash val="solid"/>
            <a:round/>
            <a:headEnd len="sm" w="sm" type="none"/>
            <a:tailEnd len="sm" w="sm" type="none"/>
          </a:ln>
        </p:spPr>
        <p:txBody>
          <a:bodyPr anchorCtr="0" anchor="t" bIns="45700" lIns="108000" spcFirstLastPara="1" rIns="108000" wrap="square" tIns="108000">
            <a:noAutofit/>
          </a:bodyPr>
          <a:lstStyle/>
          <a:p>
            <a:pPr indent="0" lvl="0" marL="7938" marR="0" rtl="0" algn="l">
              <a:spcBef>
                <a:spcPts val="0"/>
              </a:spcBef>
              <a:spcAft>
                <a:spcPts val="0"/>
              </a:spcAft>
              <a:buNone/>
            </a:pPr>
            <a:r>
              <a:rPr b="1" lang="es-MX" sz="1100">
                <a:solidFill>
                  <a:srgbClr val="00B1C2"/>
                </a:solidFill>
                <a:latin typeface="Arial"/>
                <a:ea typeface="Arial"/>
                <a:cs typeface="Arial"/>
                <a:sym typeface="Arial"/>
              </a:rPr>
              <a:t>+ GESTIÓN DEL CAMBIO</a:t>
            </a:r>
            <a:endParaRPr b="1" sz="1100">
              <a:solidFill>
                <a:srgbClr val="00B1C2"/>
              </a:solidFill>
              <a:latin typeface="Arial"/>
              <a:ea typeface="Arial"/>
              <a:cs typeface="Arial"/>
              <a:sym typeface="Arial"/>
            </a:endParaRPr>
          </a:p>
          <a:p>
            <a:pPr indent="-173038" lvl="0" marL="179388" marR="0" rtl="0" algn="l">
              <a:spcBef>
                <a:spcPts val="600"/>
              </a:spcBef>
              <a:spcAft>
                <a:spcPts val="0"/>
              </a:spcAft>
              <a:buClr>
                <a:srgbClr val="00B1C2"/>
              </a:buClr>
              <a:buSzPts val="1100"/>
              <a:buFont typeface="Arial"/>
              <a:buChar char="•"/>
            </a:pPr>
            <a:r>
              <a:rPr lang="es-MX" sz="1100">
                <a:solidFill>
                  <a:schemeClr val="dk1"/>
                </a:solidFill>
                <a:latin typeface="Calibri"/>
                <a:ea typeface="Calibri"/>
                <a:cs typeface="Calibri"/>
                <a:sym typeface="Calibri"/>
              </a:rPr>
              <a:t>El cambio puede originarse a partir de influencias internas o fuentes externas.</a:t>
            </a:r>
            <a:endParaRPr/>
          </a:p>
          <a:p>
            <a:pPr indent="-103188" lvl="0" marL="179388" marR="0" rtl="0" algn="l">
              <a:spcBef>
                <a:spcPts val="0"/>
              </a:spcBef>
              <a:spcAft>
                <a:spcPts val="0"/>
              </a:spcAft>
              <a:buClr>
                <a:srgbClr val="00B1C2"/>
              </a:buClr>
              <a:buSzPts val="1100"/>
              <a:buFont typeface="Arial"/>
              <a:buNone/>
            </a:pPr>
            <a:r>
              <a:t/>
            </a:r>
            <a:endParaRPr sz="1100">
              <a:solidFill>
                <a:schemeClr val="dk1"/>
              </a:solidFill>
              <a:latin typeface="Calibri"/>
              <a:ea typeface="Calibri"/>
              <a:cs typeface="Calibri"/>
              <a:sym typeface="Calibri"/>
            </a:endParaRPr>
          </a:p>
          <a:p>
            <a:pPr indent="-173038" lvl="0" marL="179388" marR="0" rtl="0" algn="l">
              <a:spcBef>
                <a:spcPts val="0"/>
              </a:spcBef>
              <a:spcAft>
                <a:spcPts val="0"/>
              </a:spcAft>
              <a:buClr>
                <a:srgbClr val="00B1C2"/>
              </a:buClr>
              <a:buSzPts val="1100"/>
              <a:buFont typeface="Arial"/>
              <a:buChar char="•"/>
            </a:pPr>
            <a:r>
              <a:rPr lang="es-MX" sz="1100">
                <a:solidFill>
                  <a:schemeClr val="dk1"/>
                </a:solidFill>
                <a:latin typeface="Calibri"/>
                <a:ea typeface="Calibri"/>
                <a:cs typeface="Calibri"/>
                <a:sym typeface="Calibri"/>
              </a:rPr>
              <a:t>Facilitar el cambio puede ser un desafío, ya que no todos lo aceptan.</a:t>
            </a:r>
            <a:endParaRPr/>
          </a:p>
          <a:p>
            <a:pPr indent="-103188" lvl="0" marL="179388" marR="0" rtl="0" algn="l">
              <a:spcBef>
                <a:spcPts val="0"/>
              </a:spcBef>
              <a:spcAft>
                <a:spcPts val="0"/>
              </a:spcAft>
              <a:buClr>
                <a:srgbClr val="00B1C2"/>
              </a:buClr>
              <a:buSzPts val="1100"/>
              <a:buFont typeface="Arial"/>
              <a:buNone/>
            </a:pPr>
            <a:r>
              <a:t/>
            </a:r>
            <a:endParaRPr sz="1100">
              <a:solidFill>
                <a:schemeClr val="dk1"/>
              </a:solidFill>
              <a:latin typeface="Calibri"/>
              <a:ea typeface="Calibri"/>
              <a:cs typeface="Calibri"/>
              <a:sym typeface="Calibri"/>
            </a:endParaRPr>
          </a:p>
          <a:p>
            <a:pPr indent="-173038" lvl="0" marL="179388" marR="0" rtl="0" algn="l">
              <a:spcBef>
                <a:spcPts val="0"/>
              </a:spcBef>
              <a:spcAft>
                <a:spcPts val="0"/>
              </a:spcAft>
              <a:buClr>
                <a:srgbClr val="00B1C2"/>
              </a:buClr>
              <a:buSzPts val="1100"/>
              <a:buFont typeface="Arial"/>
              <a:buChar char="•"/>
            </a:pPr>
            <a:r>
              <a:rPr lang="es-MX" sz="1100">
                <a:solidFill>
                  <a:schemeClr val="dk1"/>
                </a:solidFill>
                <a:latin typeface="Calibri"/>
                <a:ea typeface="Calibri"/>
                <a:cs typeface="Calibri"/>
                <a:sym typeface="Calibri"/>
              </a:rPr>
              <a:t>El involucramiento de los interesados y los enfoques motivacionales contribuyen a la adopción del cambio.</a:t>
            </a:r>
            <a:endParaRPr/>
          </a:p>
          <a:p>
            <a:pPr indent="-104775" lvl="0" marL="180975" marR="0" rtl="0" algn="l">
              <a:spcBef>
                <a:spcPts val="0"/>
              </a:spcBef>
              <a:spcAft>
                <a:spcPts val="0"/>
              </a:spcAft>
              <a:buClr>
                <a:srgbClr val="00B1C2"/>
              </a:buClr>
              <a:buSzPts val="1100"/>
              <a:buFont typeface="Arial"/>
              <a:buNone/>
            </a:pPr>
            <a:r>
              <a:t/>
            </a:r>
            <a:endParaRPr b="1" sz="11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8"/>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 name="Google Shape;166;p8"/>
          <p:cNvSpPr txBox="1"/>
          <p:nvPr/>
        </p:nvSpPr>
        <p:spPr>
          <a:xfrm>
            <a:off x="1008064" y="3169974"/>
            <a:ext cx="6520497" cy="129163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MX" sz="2800">
                <a:solidFill>
                  <a:schemeClr val="lt1"/>
                </a:solidFill>
                <a:latin typeface="Arial"/>
                <a:ea typeface="Arial"/>
                <a:cs typeface="Arial"/>
                <a:sym typeface="Arial"/>
              </a:rPr>
              <a:t>PROYECTOS, </a:t>
            </a:r>
            <a:br>
              <a:rPr b="1" lang="es-MX" sz="2800">
                <a:solidFill>
                  <a:schemeClr val="lt1"/>
                </a:solidFill>
                <a:latin typeface="Arial"/>
                <a:ea typeface="Arial"/>
                <a:cs typeface="Arial"/>
                <a:sym typeface="Arial"/>
              </a:rPr>
            </a:br>
            <a:r>
              <a:rPr b="1" lang="es-MX" sz="2800">
                <a:solidFill>
                  <a:schemeClr val="lt1"/>
                </a:solidFill>
                <a:latin typeface="Arial"/>
                <a:ea typeface="Arial"/>
                <a:cs typeface="Arial"/>
                <a:sym typeface="Arial"/>
              </a:rPr>
              <a:t>PROGRAMAS Y PORTAFOLIO</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p:txBody>
      </p:sp>
      <p:pic>
        <p:nvPicPr>
          <p:cNvPr id="167" name="Google Shape;167;p8"/>
          <p:cNvPicPr preferRelativeResize="0"/>
          <p:nvPr/>
        </p:nvPicPr>
        <p:blipFill rotWithShape="1">
          <a:blip r:embed="rId3">
            <a:alphaModFix/>
          </a:blip>
          <a:srcRect b="0" l="0" r="0" t="0"/>
          <a:stretch/>
        </p:blipFill>
        <p:spPr>
          <a:xfrm>
            <a:off x="1008065" y="2869612"/>
            <a:ext cx="195423" cy="2012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9"/>
          <p:cNvSpPr txBox="1"/>
          <p:nvPr/>
        </p:nvSpPr>
        <p:spPr>
          <a:xfrm>
            <a:off x="503238" y="912813"/>
            <a:ext cx="3493590" cy="172354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Todo proyecto es emprendido porque resuelve uno o varios objetivos establecidos dentro del plan estratégico de una empresa. Por lo tanto, el Plan Estratégico de una empresa es el contexto más amplio sobre el que se desenvuelve un proyecto.</a:t>
            </a:r>
            <a:endParaRPr sz="1600">
              <a:solidFill>
                <a:schemeClr val="dk1"/>
              </a:solidFill>
              <a:latin typeface="Calibri"/>
              <a:ea typeface="Calibri"/>
              <a:cs typeface="Calibri"/>
              <a:sym typeface="Calibri"/>
            </a:endParaRPr>
          </a:p>
        </p:txBody>
      </p:sp>
      <p:grpSp>
        <p:nvGrpSpPr>
          <p:cNvPr id="174" name="Google Shape;174;p9"/>
          <p:cNvGrpSpPr/>
          <p:nvPr/>
        </p:nvGrpSpPr>
        <p:grpSpPr>
          <a:xfrm>
            <a:off x="4118722" y="1112867"/>
            <a:ext cx="4334675" cy="2727493"/>
            <a:chOff x="0" y="0"/>
            <a:chExt cx="4334675" cy="2727493"/>
          </a:xfrm>
        </p:grpSpPr>
        <p:sp>
          <p:nvSpPr>
            <p:cNvPr id="175" name="Google Shape;175;p9"/>
            <p:cNvSpPr/>
            <p:nvPr/>
          </p:nvSpPr>
          <p:spPr>
            <a:xfrm>
              <a:off x="1625503" y="0"/>
              <a:ext cx="1083668" cy="681873"/>
            </a:xfrm>
            <a:prstGeom prst="trapezoid">
              <a:avLst>
                <a:gd fmla="val 79463" name="adj"/>
              </a:avLst>
            </a:prstGeom>
            <a:solidFill>
              <a:srgbClr val="7150A0"/>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txBox="1"/>
            <p:nvPr/>
          </p:nvSpPr>
          <p:spPr>
            <a:xfrm>
              <a:off x="1625503" y="0"/>
              <a:ext cx="1083668" cy="681873"/>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chemeClr val="dk1"/>
                </a:buClr>
                <a:buSzPts val="1200"/>
                <a:buFont typeface="Arial"/>
                <a:buNone/>
              </a:pPr>
              <a:r>
                <a:t/>
              </a:r>
              <a:endParaRPr b="1" sz="1200">
                <a:solidFill>
                  <a:schemeClr val="lt1"/>
                </a:solidFill>
                <a:latin typeface="Calibri"/>
                <a:ea typeface="Calibri"/>
                <a:cs typeface="Calibri"/>
                <a:sym typeface="Calibri"/>
              </a:endParaRPr>
            </a:p>
            <a:p>
              <a:pPr indent="0" lvl="0" marL="0" marR="0" rtl="0" algn="ctr">
                <a:lnSpc>
                  <a:spcPct val="90000"/>
                </a:lnSpc>
                <a:spcBef>
                  <a:spcPts val="420"/>
                </a:spcBef>
                <a:spcAft>
                  <a:spcPts val="0"/>
                </a:spcAft>
                <a:buClr>
                  <a:schemeClr val="lt1"/>
                </a:buClr>
                <a:buSzPts val="1200"/>
                <a:buFont typeface="Calibri"/>
                <a:buNone/>
              </a:pPr>
              <a:r>
                <a:rPr b="1" lang="es-MX" sz="1200">
                  <a:solidFill>
                    <a:schemeClr val="lt1"/>
                  </a:solidFill>
                  <a:latin typeface="Calibri"/>
                  <a:ea typeface="Calibri"/>
                  <a:cs typeface="Calibri"/>
                  <a:sym typeface="Calibri"/>
                </a:rPr>
                <a:t>Plan</a:t>
              </a:r>
              <a:endParaRPr/>
            </a:p>
            <a:p>
              <a:pPr indent="0" lvl="0" marL="0" marR="0" rtl="0" algn="ctr">
                <a:lnSpc>
                  <a:spcPct val="90000"/>
                </a:lnSpc>
                <a:spcBef>
                  <a:spcPts val="420"/>
                </a:spcBef>
                <a:spcAft>
                  <a:spcPts val="0"/>
                </a:spcAft>
                <a:buClr>
                  <a:schemeClr val="lt1"/>
                </a:buClr>
                <a:buSzPts val="1200"/>
                <a:buFont typeface="Calibri"/>
                <a:buNone/>
              </a:pPr>
              <a:r>
                <a:rPr b="1" lang="es-MX" sz="1200">
                  <a:solidFill>
                    <a:schemeClr val="lt1"/>
                  </a:solidFill>
                  <a:latin typeface="Calibri"/>
                  <a:ea typeface="Calibri"/>
                  <a:cs typeface="Calibri"/>
                  <a:sym typeface="Calibri"/>
                </a:rPr>
                <a:t>Estratégico</a:t>
              </a:r>
              <a:endParaRPr b="1" sz="1200">
                <a:solidFill>
                  <a:schemeClr val="lt1"/>
                </a:solidFill>
                <a:latin typeface="Calibri"/>
                <a:ea typeface="Calibri"/>
                <a:cs typeface="Calibri"/>
                <a:sym typeface="Calibri"/>
              </a:endParaRPr>
            </a:p>
          </p:txBody>
        </p:sp>
        <p:sp>
          <p:nvSpPr>
            <p:cNvPr id="177" name="Google Shape;177;p9"/>
            <p:cNvSpPr/>
            <p:nvPr/>
          </p:nvSpPr>
          <p:spPr>
            <a:xfrm>
              <a:off x="1083668" y="681873"/>
              <a:ext cx="2167337" cy="681873"/>
            </a:xfrm>
            <a:prstGeom prst="trapezoid">
              <a:avLst>
                <a:gd fmla="val 79463" name="adj"/>
              </a:avLst>
            </a:prstGeom>
            <a:solidFill>
              <a:srgbClr val="EE4639"/>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txBox="1"/>
            <p:nvPr/>
          </p:nvSpPr>
          <p:spPr>
            <a:xfrm>
              <a:off x="1462952" y="681873"/>
              <a:ext cx="1408769" cy="681873"/>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1600"/>
                <a:buFont typeface="Calibri"/>
                <a:buNone/>
              </a:pPr>
              <a:r>
                <a:rPr b="1" lang="es-MX" sz="1600">
                  <a:solidFill>
                    <a:schemeClr val="lt1"/>
                  </a:solidFill>
                  <a:latin typeface="Calibri"/>
                  <a:ea typeface="Calibri"/>
                  <a:cs typeface="Calibri"/>
                  <a:sym typeface="Calibri"/>
                </a:rPr>
                <a:t>Portafolios</a:t>
              </a:r>
              <a:endParaRPr b="1" sz="1600">
                <a:solidFill>
                  <a:schemeClr val="lt1"/>
                </a:solidFill>
                <a:latin typeface="Calibri"/>
                <a:ea typeface="Calibri"/>
                <a:cs typeface="Calibri"/>
                <a:sym typeface="Calibri"/>
              </a:endParaRPr>
            </a:p>
          </p:txBody>
        </p:sp>
        <p:sp>
          <p:nvSpPr>
            <p:cNvPr id="179" name="Google Shape;179;p9"/>
            <p:cNvSpPr/>
            <p:nvPr/>
          </p:nvSpPr>
          <p:spPr>
            <a:xfrm>
              <a:off x="541834" y="1363747"/>
              <a:ext cx="3251006" cy="681873"/>
            </a:xfrm>
            <a:prstGeom prst="trapezoid">
              <a:avLst>
                <a:gd fmla="val 79463" name="adj"/>
              </a:avLst>
            </a:prstGeom>
            <a:solidFill>
              <a:srgbClr val="FE7828"/>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txBox="1"/>
            <p:nvPr/>
          </p:nvSpPr>
          <p:spPr>
            <a:xfrm>
              <a:off x="1110760" y="1363747"/>
              <a:ext cx="2113154" cy="681873"/>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1600"/>
                <a:buFont typeface="Calibri"/>
                <a:buNone/>
              </a:pPr>
              <a:r>
                <a:rPr b="1" lang="es-MX" sz="1600">
                  <a:solidFill>
                    <a:schemeClr val="lt1"/>
                  </a:solidFill>
                  <a:latin typeface="Calibri"/>
                  <a:ea typeface="Calibri"/>
                  <a:cs typeface="Calibri"/>
                  <a:sym typeface="Calibri"/>
                </a:rPr>
                <a:t>Programas</a:t>
              </a:r>
              <a:endParaRPr b="1" sz="1600">
                <a:solidFill>
                  <a:schemeClr val="lt1"/>
                </a:solidFill>
                <a:latin typeface="Calibri"/>
                <a:ea typeface="Calibri"/>
                <a:cs typeface="Calibri"/>
                <a:sym typeface="Calibri"/>
              </a:endParaRPr>
            </a:p>
          </p:txBody>
        </p:sp>
        <p:sp>
          <p:nvSpPr>
            <p:cNvPr id="181" name="Google Shape;181;p9"/>
            <p:cNvSpPr/>
            <p:nvPr/>
          </p:nvSpPr>
          <p:spPr>
            <a:xfrm>
              <a:off x="0" y="2045620"/>
              <a:ext cx="4334675" cy="681873"/>
            </a:xfrm>
            <a:prstGeom prst="trapezoid">
              <a:avLst>
                <a:gd fmla="val 79463" name="adj"/>
              </a:avLst>
            </a:prstGeom>
            <a:solidFill>
              <a:srgbClr val="FDC21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
            <p:cNvSpPr txBox="1"/>
            <p:nvPr/>
          </p:nvSpPr>
          <p:spPr>
            <a:xfrm>
              <a:off x="758568" y="2045620"/>
              <a:ext cx="2817538" cy="681873"/>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1600"/>
                <a:buFont typeface="Calibri"/>
                <a:buNone/>
              </a:pPr>
              <a:r>
                <a:rPr b="1" lang="es-MX" sz="1600">
                  <a:solidFill>
                    <a:schemeClr val="lt1"/>
                  </a:solidFill>
                  <a:latin typeface="Calibri"/>
                  <a:ea typeface="Calibri"/>
                  <a:cs typeface="Calibri"/>
                  <a:sym typeface="Calibri"/>
                </a:rPr>
                <a:t>Proyectos</a:t>
              </a:r>
              <a:endParaRPr b="1" sz="1600">
                <a:solidFill>
                  <a:schemeClr val="lt1"/>
                </a:solidFill>
                <a:latin typeface="Calibri"/>
                <a:ea typeface="Calibri"/>
                <a:cs typeface="Calibri"/>
                <a:sym typeface="Calibri"/>
              </a:endParaRPr>
            </a:p>
          </p:txBody>
        </p:sp>
      </p:grpSp>
      <p:sp>
        <p:nvSpPr>
          <p:cNvPr id="183" name="Google Shape;183;p9"/>
          <p:cNvSpPr/>
          <p:nvPr/>
        </p:nvSpPr>
        <p:spPr>
          <a:xfrm>
            <a:off x="6810294" y="1507712"/>
            <a:ext cx="710847" cy="1937805"/>
          </a:xfrm>
          <a:custGeom>
            <a:rect b="b" l="l" r="r" t="t"/>
            <a:pathLst>
              <a:path extrusionOk="0" h="2868460" w="1705041">
                <a:moveTo>
                  <a:pt x="237994" y="2868460"/>
                </a:moveTo>
                <a:cubicBezTo>
                  <a:pt x="990599" y="2168046"/>
                  <a:pt x="1743205" y="1467633"/>
                  <a:pt x="1703539" y="989556"/>
                </a:cubicBezTo>
                <a:cubicBezTo>
                  <a:pt x="1663873" y="511479"/>
                  <a:pt x="831936" y="255739"/>
                  <a:pt x="0" y="0"/>
                </a:cubicBezTo>
              </a:path>
            </a:pathLst>
          </a:custGeom>
          <a:noFill/>
          <a:ln cap="flat" cmpd="sng" w="38100">
            <a:solidFill>
              <a:srgbClr val="EE46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4" name="Google Shape;184;p9"/>
          <p:cNvSpPr txBox="1"/>
          <p:nvPr/>
        </p:nvSpPr>
        <p:spPr>
          <a:xfrm>
            <a:off x="7368363" y="1038362"/>
            <a:ext cx="1307324"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1050">
                <a:solidFill>
                  <a:srgbClr val="EE4639"/>
                </a:solidFill>
                <a:latin typeface="Calibri"/>
                <a:ea typeface="Calibri"/>
                <a:cs typeface="Calibri"/>
                <a:sym typeface="Calibri"/>
              </a:rPr>
              <a:t>Los proyectos son habilitadores del plan estratégico de una empresa.</a:t>
            </a:r>
            <a:endParaRPr b="1" sz="1050">
              <a:solidFill>
                <a:srgbClr val="EE4639"/>
              </a:solidFill>
              <a:latin typeface="Calibri"/>
              <a:ea typeface="Calibri"/>
              <a:cs typeface="Calibri"/>
              <a:sym typeface="Calibri"/>
            </a:endParaRPr>
          </a:p>
        </p:txBody>
      </p:sp>
      <p:sp>
        <p:nvSpPr>
          <p:cNvPr id="185" name="Google Shape;185;p9"/>
          <p:cNvSpPr/>
          <p:nvPr/>
        </p:nvSpPr>
        <p:spPr>
          <a:xfrm>
            <a:off x="503238" y="376836"/>
            <a:ext cx="448329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PROYECTOS, PROGRAMAS Y PORTAFOLIO</a:t>
            </a:r>
            <a:endParaRPr sz="1000">
              <a:solidFill>
                <a:srgbClr val="A5A5A5"/>
              </a:solidFill>
              <a:latin typeface="Calibri"/>
              <a:ea typeface="Calibri"/>
              <a:cs typeface="Calibri"/>
              <a:sym typeface="Calibri"/>
            </a:endParaRPr>
          </a:p>
        </p:txBody>
      </p:sp>
      <p:sp>
        <p:nvSpPr>
          <p:cNvPr id="186" name="Google Shape;186;p9"/>
          <p:cNvSpPr/>
          <p:nvPr/>
        </p:nvSpPr>
        <p:spPr>
          <a:xfrm>
            <a:off x="503238" y="3968753"/>
            <a:ext cx="8172450" cy="1265235"/>
          </a:xfrm>
          <a:prstGeom prst="roundRect">
            <a:avLst>
              <a:gd fmla="val 16667" name="adj"/>
            </a:avLst>
          </a:prstGeom>
          <a:solidFill>
            <a:srgbClr val="FFEDBF"/>
          </a:solidFill>
          <a:ln>
            <a:noFill/>
          </a:ln>
        </p:spPr>
        <p:txBody>
          <a:bodyPr anchorCtr="0" anchor="ctr" bIns="45700" lIns="144000" spcFirstLastPara="1" rIns="144000" wrap="square" tIns="45700">
            <a:noAutofit/>
          </a:bodyPr>
          <a:lstStyle/>
          <a:p>
            <a:pPr indent="0" lvl="0" marL="0" marR="0" rtl="0" algn="l">
              <a:spcBef>
                <a:spcPts val="0"/>
              </a:spcBef>
              <a:spcAft>
                <a:spcPts val="0"/>
              </a:spcAft>
              <a:buClr>
                <a:schemeClr val="dk1"/>
              </a:buClr>
              <a:buSzPts val="1600"/>
              <a:buFont typeface="Arial"/>
              <a:buNone/>
            </a:pPr>
            <a:r>
              <a:rPr lang="es-MX" sz="1600">
                <a:solidFill>
                  <a:schemeClr val="dk1"/>
                </a:solidFill>
                <a:latin typeface="Calibri"/>
                <a:ea typeface="Calibri"/>
                <a:cs typeface="Calibri"/>
                <a:sym typeface="Calibri"/>
              </a:rPr>
              <a:t>Por lo tanto, el contexto más amplio en el que se desenvuelven  los proyectos en una Organización es su respectivo Plan Estratégico. La ejecución de Proyectos hace que se “cristalicen” los Objetivos Estratégicos de la Organización. Es por ello que es importante una metodología adecuada para gestionar los proyectos de la organización.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Diseño predeterminad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2006-06-01T21:36:52Z</dcterms:created>
  <dc:creator>Isil</dc:creator>
</cp:coreProperties>
</file>